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0" r:id="rId1"/>
  </p:sldMasterIdLst>
  <p:notesMasterIdLst>
    <p:notesMasterId r:id="rId41"/>
  </p:notesMasterIdLst>
  <p:sldIdLst>
    <p:sldId id="256" r:id="rId2"/>
    <p:sldId id="257" r:id="rId3"/>
    <p:sldId id="258" r:id="rId4"/>
    <p:sldId id="277" r:id="rId5"/>
    <p:sldId id="260" r:id="rId6"/>
    <p:sldId id="261" r:id="rId7"/>
    <p:sldId id="264" r:id="rId8"/>
    <p:sldId id="263" r:id="rId9"/>
    <p:sldId id="262" r:id="rId10"/>
    <p:sldId id="266" r:id="rId11"/>
    <p:sldId id="273" r:id="rId12"/>
    <p:sldId id="280" r:id="rId13"/>
    <p:sldId id="283" r:id="rId14"/>
    <p:sldId id="281" r:id="rId15"/>
    <p:sldId id="319" r:id="rId16"/>
    <p:sldId id="282" r:id="rId17"/>
    <p:sldId id="275" r:id="rId18"/>
    <p:sldId id="285" r:id="rId19"/>
    <p:sldId id="268" r:id="rId20"/>
    <p:sldId id="287" r:id="rId21"/>
    <p:sldId id="288" r:id="rId22"/>
    <p:sldId id="289" r:id="rId23"/>
    <p:sldId id="320" r:id="rId24"/>
    <p:sldId id="321" r:id="rId25"/>
    <p:sldId id="322" r:id="rId26"/>
    <p:sldId id="323" r:id="rId27"/>
    <p:sldId id="302" r:id="rId28"/>
    <p:sldId id="304" r:id="rId29"/>
    <p:sldId id="306" r:id="rId30"/>
    <p:sldId id="310" r:id="rId31"/>
    <p:sldId id="311" r:id="rId32"/>
    <p:sldId id="312" r:id="rId33"/>
    <p:sldId id="313" r:id="rId34"/>
    <p:sldId id="325" r:id="rId35"/>
    <p:sldId id="326" r:id="rId36"/>
    <p:sldId id="327" r:id="rId37"/>
    <p:sldId id="329" r:id="rId38"/>
    <p:sldId id="307" r:id="rId39"/>
    <p:sldId id="30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F871-6A7A-462A-8701-6E4479E2C804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3C9FF-C522-41F4-B241-0D7E83B14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65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3C9FF-C522-41F4-B241-0D7E83B149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13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Öffentlichkeit der Wahl: nicht verschließen, Bürger dürfen bei der Wahl + Auszählung zuschauen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3C9FF-C522-41F4-B241-0D7E83B149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5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3C9FF-C522-41F4-B241-0D7E83B149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57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8026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37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3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6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09123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96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1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1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31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295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29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18.02.2026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3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3C357-5EE8-32DD-6B38-54A219512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0930"/>
            <a:ext cx="9144000" cy="1071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de-DE" sz="5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Kommunalwahl 2026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399BAF-FD9C-8B26-CE45-592048CE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708"/>
            <a:ext cx="9144000" cy="826029"/>
          </a:xfrm>
        </p:spPr>
        <p:txBody>
          <a:bodyPr>
            <a:normAutofit fontScale="92500" lnSpcReduction="10000"/>
          </a:bodyPr>
          <a:lstStyle/>
          <a:p>
            <a:r>
              <a:rPr lang="de-DE" sz="5200" b="1" dirty="0">
                <a:solidFill>
                  <a:schemeClr val="tx1"/>
                </a:solidFill>
              </a:rPr>
              <a:t>Urnenwahl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9DE5A3-F380-8E03-DA50-555C53E8C5C4}"/>
              </a:ext>
            </a:extLst>
          </p:cNvPr>
          <p:cNvSpPr txBox="1"/>
          <p:nvPr/>
        </p:nvSpPr>
        <p:spPr>
          <a:xfrm>
            <a:off x="1524000" y="113301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u="sng" dirty="0"/>
              <a:t>Schulung</a:t>
            </a:r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305350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F1209-6003-9583-9BCE-9EC439F7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Achten auf: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3FEE2-BC25-60D6-5106-37C0E0F2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0135"/>
            <a:ext cx="9601200" cy="4842592"/>
          </a:xfrm>
        </p:spPr>
        <p:txBody>
          <a:bodyPr>
            <a:normAutofit/>
          </a:bodyPr>
          <a:lstStyle/>
          <a:p>
            <a:r>
              <a:rPr lang="de-DE" dirty="0"/>
              <a:t>Verbot jeglicher Beeinflussung der Wähler</a:t>
            </a:r>
            <a:br>
              <a:rPr lang="de-DE" dirty="0"/>
            </a:br>
            <a:endParaRPr lang="de-DE" dirty="0"/>
          </a:p>
          <a:p>
            <a:r>
              <a:rPr lang="de-DE" dirty="0"/>
              <a:t>Öffentlichkeit der Wahl</a:t>
            </a:r>
            <a:br>
              <a:rPr lang="de-DE" dirty="0"/>
            </a:br>
            <a:endParaRPr lang="de-DE" dirty="0"/>
          </a:p>
          <a:p>
            <a:r>
              <a:rPr lang="de-DE" dirty="0"/>
              <a:t>Kennzeichnung des Stimmzettels nur in der Wahlkabine (alleine, persönlich und geheim)</a:t>
            </a:r>
            <a:br>
              <a:rPr lang="de-DE" dirty="0"/>
            </a:b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Datenschutz bei Prüfung des Wahlrechts beachten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r>
              <a:rPr lang="de-DE" dirty="0"/>
              <a:t>Wahlberechtigter benötigt Hilfe: Beliebige Hilfsperson zur Unterstützung in der Wahlkabine oder Mitglied des Wahlvorstandes</a:t>
            </a:r>
            <a:br>
              <a:rPr lang="de-DE" dirty="0"/>
            </a:br>
            <a:endParaRPr lang="de-DE" dirty="0"/>
          </a:p>
          <a:p>
            <a:r>
              <a:rPr lang="de-DE" dirty="0"/>
              <a:t>Im Zweifel Frau Eder anrufen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0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77D1-A524-85DC-0B9D-1DB3274A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5090"/>
          </a:xfrm>
        </p:spPr>
        <p:txBody>
          <a:bodyPr/>
          <a:lstStyle/>
          <a:p>
            <a:r>
              <a:rPr lang="de-DE" b="1" u="sng" dirty="0"/>
              <a:t>Problemfälle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872943-D95C-51DD-8012-817C25BB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7462"/>
            <a:ext cx="9601200" cy="494522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Keine Annahme von Wahlbriefen</a:t>
            </a:r>
            <a:r>
              <a:rPr lang="de-DE" dirty="0">
                <a:sym typeface="Wingdings" panose="05000000000000000000" pitchFamily="2" charset="2"/>
              </a:rPr>
              <a:t> Wähler soll selbst in den Briefkasten der Gemeinde einwerfen </a:t>
            </a:r>
          </a:p>
          <a:p>
            <a:r>
              <a:rPr lang="de-DE" dirty="0">
                <a:sym typeface="Wingdings" panose="05000000000000000000" pitchFamily="2" charset="2"/>
              </a:rPr>
              <a:t>Stimmabgabevermerk im Wählerverzeichnis bereits vorhanden Im Wahlamt anrufen</a:t>
            </a:r>
          </a:p>
          <a:p>
            <a:r>
              <a:rPr lang="de-DE" dirty="0"/>
              <a:t>Befragung nach der Stimmabgabe außerhalb des Wahlraums ist zulässig, soweit ohne Störung, vor 18:00 Uhr: Keine Veröffentlichung der Befragungsergebnisse</a:t>
            </a:r>
          </a:p>
          <a:p>
            <a:r>
              <a:rPr lang="de-DE" dirty="0"/>
              <a:t>Fotos und Videoaufnahmen von Wählern nur außerhalb der Wahlkabine und nur mit deren Einverständnis</a:t>
            </a:r>
          </a:p>
          <a:p>
            <a:r>
              <a:rPr lang="de-DE" dirty="0"/>
              <a:t>Bei Bedenken stets Beschluss fassen und Niederschrift darüber führen</a:t>
            </a:r>
          </a:p>
          <a:p>
            <a:r>
              <a:rPr lang="de-DE" dirty="0"/>
              <a:t>Wahlbeobachter: Dürfen die Wahl beobachten, aber nicht stören </a:t>
            </a:r>
          </a:p>
          <a:p>
            <a:pPr marL="0" indent="0">
              <a:buNone/>
            </a:pPr>
            <a:r>
              <a:rPr lang="de-DE" dirty="0"/>
              <a:t>    Verbreitung von Fehlinformation </a:t>
            </a:r>
            <a:r>
              <a:rPr lang="de-DE" dirty="0">
                <a:sym typeface="Wingdings" panose="05000000000000000000" pitchFamily="2" charset="2"/>
              </a:rPr>
              <a:t> im Wahlamt anrufen</a:t>
            </a:r>
          </a:p>
          <a:p>
            <a:r>
              <a:rPr lang="de-DE" dirty="0">
                <a:sym typeface="Wingdings" panose="05000000000000000000" pitchFamily="2" charset="2"/>
              </a:rPr>
              <a:t>Beachten der „Bannmeile von 50 m“</a:t>
            </a:r>
          </a:p>
          <a:p>
            <a:r>
              <a:rPr lang="de-DE" dirty="0">
                <a:sym typeface="Wingdings" panose="05000000000000000000" pitchFamily="2" charset="2"/>
              </a:rPr>
              <a:t>Kinder in der Wahlkabine bis Grundschulalter</a:t>
            </a:r>
          </a:p>
          <a:p>
            <a:r>
              <a:rPr lang="de-DE" dirty="0">
                <a:sym typeface="Wingdings" panose="05000000000000000000" pitchFamily="2" charset="2"/>
              </a:rPr>
              <a:t>Wähler wirft Stimmzettel in die falsche Urne Urne nicht öffnen, erst nach 18:00 Uhr dann in die richtige Urne einwerfen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7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D08AF-833B-FB12-464F-2676E725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 Wahlvorsteher ab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D2F612-FE10-37D3-E118-59FB251F9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795"/>
            <a:ext cx="9601200" cy="4777278"/>
          </a:xfrm>
        </p:spPr>
        <p:txBody>
          <a:bodyPr>
            <a:normAutofit/>
          </a:bodyPr>
          <a:lstStyle/>
          <a:p>
            <a:r>
              <a:rPr lang="de-DE" dirty="0"/>
              <a:t>Um 18:00 Uhr: Ablauf der Wahlzeit bekannt geben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Bei starkem Andrang, Personen abgrenzen, die vor 18:00 Uhr und die Personen, die nach 18:00 Uhr am Wahllokal waren (vor 18:00 Uhr dürfen noch wählen)</a:t>
            </a:r>
            <a:br>
              <a:rPr lang="de-DE" dirty="0"/>
            </a:br>
            <a:endParaRPr lang="de-DE" dirty="0"/>
          </a:p>
          <a:p>
            <a:r>
              <a:rPr lang="de-DE" dirty="0"/>
              <a:t>Wahl für geschlossen erklären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Wahlraum für die Auszählung vorbereiten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Leere unbenutzte Stimmzettel in die Kisten packen</a:t>
            </a:r>
          </a:p>
          <a:p>
            <a:r>
              <a:rPr lang="de-DE" dirty="0"/>
              <a:t>Bildung zweier Wahlhelfergruppen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(Anrufen, falls weniger als 50 Wähler gewählt haben)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5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D5550-04EC-47D6-461A-5E15E7B1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Ergebnisermittlung ab 18:00 Uhr (Aufgaben Wahlvorsteher und Beisitzer)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0DAC6D-E106-14A2-4A34-40D31274B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63289"/>
            <a:ext cx="9601200" cy="3581400"/>
          </a:xfrm>
        </p:spPr>
        <p:txBody>
          <a:bodyPr>
            <a:normAutofit/>
          </a:bodyPr>
          <a:lstStyle/>
          <a:p>
            <a:r>
              <a:rPr lang="de-DE" dirty="0"/>
              <a:t>Bürgermeisterwahlurne öffnen und alle darin enthaltenen Stimmzettel zählen</a:t>
            </a:r>
          </a:p>
          <a:p>
            <a:r>
              <a:rPr lang="de-DE" dirty="0"/>
              <a:t>Landratswahlurne öffnen und alle darin enthaltenen Stimmzettel zählen</a:t>
            </a:r>
          </a:p>
          <a:p>
            <a:r>
              <a:rPr lang="de-DE" dirty="0"/>
              <a:t>Gemeinderatswahlurne öffnen und alle darin enthaltenen Stimmzettel zählen</a:t>
            </a:r>
          </a:p>
          <a:p>
            <a:r>
              <a:rPr lang="de-DE" dirty="0"/>
              <a:t>Kreistagswahlurne öffnen und alle darin enthaltenen Stimmzettel zählen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Zählergebnis dem Schriftführer bekannt geben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Beachtung der Öffentlichkeit</a:t>
            </a:r>
          </a:p>
        </p:txBody>
      </p:sp>
    </p:spTree>
    <p:extLst>
      <p:ext uri="{BB962C8B-B14F-4D97-AF65-F5344CB8AC3E}">
        <p14:creationId xmlns:p14="http://schemas.microsoft.com/office/powerpoint/2010/main" val="11589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630BE-C0D3-F89E-3F04-99C747DB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 Schriftführer ab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6D81FC-0AFC-D010-C57B-2567864A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5067"/>
            <a:ext cx="9601200" cy="3581400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Kreuz setzen bei 2.8, wenn ein Briefwahlvorstand weniger als 50 wahlberechtigte zugelassen wurden und diese in eueren Stimmbezirk übergehen</a:t>
            </a:r>
            <a:r>
              <a:rPr lang="de-DE" dirty="0">
                <a:sym typeface="Wingdings" panose="05000000000000000000" pitchFamily="2" charset="2"/>
              </a:rPr>
              <a:t> falls dies eintreten sollte bei Nummer 3.1 fortfahren und Frau Eder kontaktieren</a:t>
            </a:r>
            <a:endParaRPr lang="de-DE" dirty="0"/>
          </a:p>
          <a:p>
            <a:r>
              <a:rPr lang="de-DE" dirty="0"/>
              <a:t>Kreuz setzen bei 2.9, wenn in euerem Stimmbezirk weiniger als 50 Wahlberechtigte zugelassen wurden</a:t>
            </a:r>
            <a:r>
              <a:rPr lang="de-DE" dirty="0">
                <a:sym typeface="Wingdings" panose="05000000000000000000" pitchFamily="2" charset="2"/>
              </a:rPr>
              <a:t> falls dies eintreten sollte, bitte bei Nummer 2.10 fortfahren</a:t>
            </a:r>
          </a:p>
          <a:p>
            <a:r>
              <a:rPr lang="de-DE" dirty="0">
                <a:sym typeface="Wingdings" panose="05000000000000000000" pitchFamily="2" charset="2"/>
              </a:rPr>
              <a:t>Falls dies nicht ein-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treten sollte, bei Nummer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3.2 fortfahren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EC430D-6302-1073-352B-D73B47D0F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771" y="3890564"/>
            <a:ext cx="6368738" cy="29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3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54C15-7615-AA21-7EE4-3C4D211F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 Schriftführer ab 18:00 Uhr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08216A-9AEB-6D41-0CF7-F8F834D4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Eintragung der gebildeten Arbeitsgruppen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5CA1C8-B244-5C43-4B27-D254AD6C7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07" y="3121809"/>
            <a:ext cx="9483264" cy="18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6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2A9A1-0077-7943-F535-F2662FF6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Ergebnisermittlung ab 18:00 Uhr (Aufgaben Schriftführer)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48E8E-B5F6-D0DF-65EA-989275BB0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Stimmabgabevermerke zählen (hier:     ) + in die Wahlniederschrift eintragen</a:t>
            </a:r>
          </a:p>
          <a:p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A2F7D81-4529-7C5F-6E79-88248C60563A}"/>
              </a:ext>
            </a:extLst>
          </p:cNvPr>
          <p:cNvCxnSpPr/>
          <p:nvPr/>
        </p:nvCxnSpPr>
        <p:spPr>
          <a:xfrm>
            <a:off x="5803555" y="2448071"/>
            <a:ext cx="93133" cy="1524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67C57D7-310C-67F9-C9C0-0F565FBE8294}"/>
              </a:ext>
            </a:extLst>
          </p:cNvPr>
          <p:cNvCxnSpPr>
            <a:cxnSpLocks/>
          </p:cNvCxnSpPr>
          <p:nvPr/>
        </p:nvCxnSpPr>
        <p:spPr>
          <a:xfrm flipV="1">
            <a:off x="5888308" y="2266750"/>
            <a:ext cx="169333" cy="34184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C2EB9EC-509D-31F1-2D24-1F901F7A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8" y="2948592"/>
            <a:ext cx="5895702" cy="3716687"/>
          </a:xfrm>
          <a:prstGeom prst="rect">
            <a:avLst/>
          </a:prstGeom>
        </p:spPr>
      </p:pic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50B33A88-FDCD-E2CE-63CC-6B9E42A2FF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" b="56720"/>
          <a:stretch>
            <a:fillRect/>
          </a:stretch>
        </p:blipFill>
        <p:spPr>
          <a:xfrm>
            <a:off x="1191768" y="3740814"/>
            <a:ext cx="10133579" cy="14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941CF-701D-4467-7A3E-9E2BF234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(Aufgaben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8B9AE-8B7A-6453-EA14-BEBAD1D2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Wahlscheine zählen (falls vorhanden) + in die Wahlniederschrift eintragen</a:t>
            </a:r>
          </a:p>
          <a:p>
            <a:endParaRPr lang="de-DE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C9B0224-EC79-E3F9-B86D-1E2CA5E32B8D}"/>
              </a:ext>
            </a:extLst>
          </p:cNvPr>
          <p:cNvCxnSpPr>
            <a:cxnSpLocks/>
          </p:cNvCxnSpPr>
          <p:nvPr/>
        </p:nvCxnSpPr>
        <p:spPr>
          <a:xfrm>
            <a:off x="4469363" y="6418916"/>
            <a:ext cx="10525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B5B37C1-74D7-2E77-ACA4-92D132C9E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8" y="2948592"/>
            <a:ext cx="5895702" cy="3716687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C693D26-4EDA-2848-F0C7-EFAAF0C923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" t="44140" b="14368"/>
          <a:stretch>
            <a:fillRect/>
          </a:stretch>
        </p:blipFill>
        <p:spPr>
          <a:xfrm>
            <a:off x="1307592" y="3974329"/>
            <a:ext cx="10009193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356BF-C01D-8C6F-FC6B-296EA93F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(Aufgaben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F2766F-2E47-8F8B-1D1E-F6822198B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Angabe, ob die Zahl der Wählerinnen und Wähler mit der Zahl der Stimmzettel übereinstimmt oder nicht</a:t>
            </a:r>
          </a:p>
          <a:p>
            <a:r>
              <a:rPr lang="de-DE" dirty="0"/>
              <a:t>Falls dieser nicht übereinstimmt, nochmals kontrollieren</a:t>
            </a:r>
          </a:p>
          <a:p>
            <a:r>
              <a:rPr lang="de-DE" dirty="0"/>
              <a:t>Falls das Ergebnis ist, das die Zahlen nicht übereinstimmen, bitte Grund angeben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41C5ED4-3798-F57B-ACB9-4C73394F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708" y="4138261"/>
            <a:ext cx="5702593" cy="126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8F066-AFBF-F575-F3E7-C84BDFF2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Arbeitsgruppe 1) Gemeinderat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FF9A1-347B-3CD4-478A-19020A39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Stapelbildung </a:t>
            </a:r>
            <a:r>
              <a:rPr lang="de-DE" dirty="0">
                <a:sym typeface="Wingdings" panose="05000000000000000000" pitchFamily="2" charset="2"/>
              </a:rPr>
              <a:t> 5 Stapel</a:t>
            </a:r>
          </a:p>
          <a:p>
            <a:r>
              <a:rPr lang="de-DE" dirty="0">
                <a:sym typeface="Wingdings" panose="05000000000000000000" pitchFamily="2" charset="2"/>
              </a:rPr>
              <a:t>Stapel 1: </a:t>
            </a:r>
            <a:r>
              <a:rPr lang="de-DE" dirty="0"/>
              <a:t>zweifelsfrei gültige Stimmzettel, </a:t>
            </a:r>
          </a:p>
          <a:p>
            <a:pPr marL="0" indent="0">
              <a:buNone/>
            </a:pPr>
            <a:r>
              <a:rPr lang="de-DE" dirty="0"/>
              <a:t>       auf denen nur ein Wahlvorschlag unverändert </a:t>
            </a:r>
          </a:p>
          <a:p>
            <a:pPr marL="0" indent="0">
              <a:buNone/>
            </a:pPr>
            <a:r>
              <a:rPr lang="de-DE" dirty="0"/>
              <a:t>       gekennzeichnet wurde (nur Kopfleistenkreuze),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3064134-2146-E941-8AAA-34AD2506B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653" y="2360317"/>
            <a:ext cx="2618435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213F5-E566-F76D-DA6B-8990EF9C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Aufgaben Wahlvorsteher vor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B3A66F-A836-52EC-BA18-20450DAD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6176"/>
            <a:ext cx="10207690" cy="43200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sz="8000" dirty="0"/>
              <a:t>Holt ab 07:30 Uhr die Unterlagen im Trauzimmer der Gemeinde Bad Endorf</a:t>
            </a:r>
          </a:p>
          <a:p>
            <a:pPr marL="0" indent="0">
              <a:buNone/>
            </a:pPr>
            <a:endParaRPr lang="de-DE" sz="8000" dirty="0"/>
          </a:p>
          <a:p>
            <a:r>
              <a:rPr lang="de-DE" sz="8000" dirty="0"/>
              <a:t>Die Unterlagen werden ca. 07:30 Uhr in die Außenbezirke gefahren.</a:t>
            </a:r>
          </a:p>
          <a:p>
            <a:pPr marL="0" indent="0">
              <a:buNone/>
            </a:pPr>
            <a:endParaRPr lang="de-DE" sz="8000" dirty="0"/>
          </a:p>
          <a:p>
            <a:r>
              <a:rPr lang="de-DE" sz="8000" dirty="0"/>
              <a:t>Schilder und Stimmzettelbeispiele aushängen</a:t>
            </a:r>
          </a:p>
          <a:p>
            <a:pPr marL="0" indent="0">
              <a:buNone/>
            </a:pPr>
            <a:endParaRPr lang="de-DE" sz="8000" dirty="0"/>
          </a:p>
          <a:p>
            <a:r>
              <a:rPr lang="de-DE" sz="8000" dirty="0"/>
              <a:t>Hinweis auf gesetzliche Pflichten: Unparteilichkeit und Verschwiegenheit, kurze Abstimmung mit dem Wahlvorstand</a:t>
            </a:r>
          </a:p>
          <a:p>
            <a:pPr marL="0" indent="0">
              <a:buNone/>
            </a:pPr>
            <a:endParaRPr lang="de-DE" sz="8000" dirty="0"/>
          </a:p>
          <a:p>
            <a:r>
              <a:rPr lang="de-DE" sz="8000" dirty="0"/>
              <a:t>Prüfen, ob die Wahlurnen leer und unbeschädigt sind, dann verschließen und nicht mehr öffnen, Schlüssel einziehen</a:t>
            </a:r>
          </a:p>
          <a:p>
            <a:r>
              <a:rPr lang="de-DE" sz="8000" dirty="0"/>
              <a:t>Damit die abstimmenden Personen die Stimmzettel unbeobachtet kennzeichnen konnten, waren im Abstimmungsraum Wahlkabinen oder Tische mit Sichtblenden </a:t>
            </a:r>
          </a:p>
          <a:p>
            <a:r>
              <a:rPr lang="de-DE" sz="8000" dirty="0"/>
              <a:t>Vom Tisch des Wahlvorstands aus konnten die Wahlzellen überblickt werden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endParaRPr lang="de-DE" sz="80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4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B7BC24-8FF3-7DBA-F816-5830733FE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67338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Stapel 2: </a:t>
            </a:r>
            <a:r>
              <a:rPr lang="de-DE" dirty="0"/>
              <a:t>zweifelsfrei gültige Stimmzettel, </a:t>
            </a:r>
          </a:p>
          <a:p>
            <a:pPr marL="0" indent="0">
              <a:buNone/>
            </a:pPr>
            <a:r>
              <a:rPr lang="de-DE" dirty="0"/>
              <a:t>      die innerhalb nur eines Wahlvorschlags </a:t>
            </a:r>
          </a:p>
          <a:p>
            <a:pPr marL="0" indent="0">
              <a:buNone/>
            </a:pPr>
            <a:r>
              <a:rPr lang="de-DE" dirty="0"/>
              <a:t>      verändert gekennzeichnet wurden</a:t>
            </a:r>
          </a:p>
          <a:p>
            <a:pPr marL="0" indent="0">
              <a:buNone/>
            </a:pPr>
            <a:r>
              <a:rPr lang="de-DE" dirty="0"/>
              <a:t>      (Kopfleistenkreuze sowie verschiedene </a:t>
            </a:r>
          </a:p>
          <a:p>
            <a:pPr marL="0" indent="0">
              <a:buNone/>
            </a:pPr>
            <a:r>
              <a:rPr lang="de-DE" dirty="0"/>
              <a:t>      Stimmabgaben)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A5BB2B-9722-0BBF-97D0-69478A8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 Gemeinderatswahl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27A78C-FEDA-EA23-DC73-8A3EF39E2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5454" y="1977140"/>
            <a:ext cx="2618435" cy="23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874C92-74DE-AD2A-A7A0-A59D5E3012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55007"/>
            <a:ext cx="10515600" cy="126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Stapel 3: </a:t>
            </a:r>
            <a:r>
              <a:rPr lang="de-DE" dirty="0"/>
              <a:t>zweifelsfrei gültige Stimmzettel, </a:t>
            </a:r>
          </a:p>
          <a:p>
            <a:pPr marL="0" indent="0">
              <a:buNone/>
            </a:pPr>
            <a:r>
              <a:rPr lang="de-DE" dirty="0"/>
              <a:t>       auf denen verschiedene Wahlvorschläge </a:t>
            </a:r>
          </a:p>
          <a:p>
            <a:pPr marL="0" indent="0">
              <a:buNone/>
            </a:pPr>
            <a:r>
              <a:rPr lang="de-DE" dirty="0"/>
              <a:t>       verändert gekennzeichnet wurden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4BDD473-40BA-1766-63D9-45B9C96F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 Gemeinderatswahl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550DD4F-CEA7-F0E1-160C-7C42DF0E6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927" y="2171700"/>
            <a:ext cx="4753861" cy="42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DD5E6-5CAA-6A13-4144-A13B3C57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 Gemeinderatswahl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DB761D-6E6C-913B-9622-B364659DB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48676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Stapel 4: </a:t>
            </a:r>
            <a:r>
              <a:rPr lang="de-DE" dirty="0"/>
              <a:t>nicht gekennzeichnete Stimmzettel </a:t>
            </a: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C0495E-BE84-592B-D4BF-166A36F8C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3046" y="3164670"/>
            <a:ext cx="4021423" cy="3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C3039-1AC6-DE04-F02C-A8C1B2BE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 Gemeinderatswahl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B8195-8668-318E-D1E5-33BBCB450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5: gekennzeichnete Stimmzettel</a:t>
            </a:r>
            <a:r>
              <a:rPr lang="de-DE" dirty="0">
                <a:sym typeface="Wingdings" pitchFamily="2" charset="2"/>
              </a:rPr>
              <a:t> mit Anlass zu Bedenken,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über die Beschluss zu fassen ist</a:t>
            </a:r>
            <a:r>
              <a:rPr lang="de-DE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6890B7-FD38-CE79-273C-DB8A6063C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0725" y="3527400"/>
            <a:ext cx="2880601" cy="25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3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E3CB7-4C88-52A5-9D52-9A45048D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 Gemeinderatswahl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0284AC-A795-EB5F-F481-11AD4DB2A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5: Stimmzettel über die Beschluss zu fassen ist:</a:t>
            </a:r>
          </a:p>
          <a:p>
            <a:r>
              <a:rPr lang="de-DE" dirty="0"/>
              <a:t>Über jeden Stimmzettel Beschluss fassen und mit Beschlussaufkleber versehen und Beschriften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1907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338F7-66D9-02CD-EBDE-C4A059BA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 Gemeinderatswahl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B27484-D9EC-9CD5-C281-D5BA9B671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E2F4F7-6487-D6C4-E857-B81C1A16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227" y="1876697"/>
            <a:ext cx="7049721" cy="50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30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5DC7-9298-BA04-86BB-AEB13B41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/>
              <a:t>Ergebnisermittlung ab 18:00 Uhr (Aufgabe Arbeitsgruppe 1) Gemeinderatswahl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9CBD9A-DB9B-0BB0-9040-473E627BB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WES öffnen</a:t>
            </a:r>
          </a:p>
          <a:p>
            <a:r>
              <a:rPr lang="de-DE" dirty="0"/>
              <a:t>Wahlberechtigte ohne Wahlschein, Wahlberechtigte mit Wahlschein und Wähler insgesamt aus dem Wählerverzeichnis übernehmen und eintragen</a:t>
            </a:r>
          </a:p>
          <a:p>
            <a:r>
              <a:rPr lang="de-DE" dirty="0"/>
              <a:t>Insgesamt eingetragene Stimmzettel zählen und eintragen</a:t>
            </a:r>
          </a:p>
          <a:p>
            <a:r>
              <a:rPr lang="de-DE" dirty="0"/>
              <a:t>Stapel der nicht gekennzeichneten Stimmzettel zählen und eintragen</a:t>
            </a:r>
          </a:p>
          <a:p>
            <a:r>
              <a:rPr lang="de-DE" dirty="0"/>
              <a:t>Restliche Stimmzettel auf die jeweiligen Parteien aufteilen und das jeweilige Ergebnis eintragen </a:t>
            </a:r>
            <a:r>
              <a:rPr lang="de-DE" dirty="0">
                <a:sym typeface="Wingdings" panose="05000000000000000000" pitchFamily="2" charset="2"/>
              </a:rPr>
              <a:t> Beschlussfassungen müssen im WES extra angegeben werden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6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6CB5D-3E58-F800-BFBD-6BCF91E4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Abschluss der Wahlergebnisfeststellung des Gemeinderates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8A5E68-F818-FF4B-E336-188F2A5A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Falls besondere Vorkommnisse bei der Ergebnisfeststellung aufgetreten sind, muss dies in der Niederschrift angegebenen werden</a:t>
            </a:r>
          </a:p>
          <a:p>
            <a:r>
              <a:rPr lang="de-DE" dirty="0"/>
              <a:t>Waren keine besonderen Vorkommnisse zu verzeichnen</a:t>
            </a:r>
            <a:r>
              <a:rPr lang="de-DE" dirty="0">
                <a:sym typeface="Wingdings" panose="05000000000000000000" pitchFamily="2" charset="2"/>
              </a:rPr>
              <a:t> auf der Niederschrift „waren nicht zu verzeichnen“ ankreuzen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DB0212-8539-524E-3D2A-068C823E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532" y="3744681"/>
            <a:ext cx="5369187" cy="30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88D38-70E6-70EA-77FD-5233F3A8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Unterschrift des Wahlvorstandes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BA309F-2F48-132C-630F-8FFFF014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005" y="1882695"/>
            <a:ext cx="7948510" cy="3725625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05FC6D3-B324-6EBB-8392-B38276392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746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5986B-3095-9A15-6DA3-687B165B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58EA1-29E7-EE04-FD18-838E105CF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84396"/>
            <a:ext cx="9601200" cy="4495800"/>
          </a:xfrm>
        </p:spPr>
        <p:txBody>
          <a:bodyPr>
            <a:normAutofit/>
          </a:bodyPr>
          <a:lstStyle/>
          <a:p>
            <a:r>
              <a:rPr lang="de-DE" dirty="0"/>
              <a:t>Ein Paket mit beschlussmäßig behandelten</a:t>
            </a:r>
            <a:br>
              <a:rPr lang="de-DE" dirty="0"/>
            </a:br>
            <a:r>
              <a:rPr lang="de-DE" dirty="0"/>
              <a:t>Stimmzetteln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beschlussmäßig behandelten</a:t>
            </a:r>
            <a:br>
              <a:rPr lang="de-DE" dirty="0"/>
            </a:br>
            <a:r>
              <a:rPr lang="de-DE" dirty="0"/>
              <a:t>Wahlscheinen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der bzw. den Niederschriften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dem Verzeichnis/ Aufzählung für</a:t>
            </a:r>
            <a:br>
              <a:rPr lang="de-DE" dirty="0"/>
            </a:br>
            <a:r>
              <a:rPr lang="de-DE" dirty="0"/>
              <a:t>ungültig erklärte Wahlscheine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alle Pakete versiegeln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DE2449-F0F8-CDEF-1AA9-907A8EBB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511" y="824811"/>
            <a:ext cx="4056300" cy="577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73DDC-D864-A8AB-5B06-E4C9A60C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1125"/>
          </a:xfrm>
        </p:spPr>
        <p:txBody>
          <a:bodyPr>
            <a:normAutofit/>
          </a:bodyPr>
          <a:lstStyle/>
          <a:p>
            <a:r>
              <a:rPr lang="de-DE" b="1" u="sng" dirty="0"/>
              <a:t>Aufgaben Schriftführer vor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D7F6C-CBCC-BD79-AFC5-8919596A6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8131"/>
            <a:ext cx="9601200" cy="4029269"/>
          </a:xfrm>
        </p:spPr>
        <p:txBody>
          <a:bodyPr>
            <a:normAutofit/>
          </a:bodyPr>
          <a:lstStyle/>
          <a:p>
            <a:r>
              <a:rPr lang="de-DE" dirty="0"/>
              <a:t>Eintragung der Namen des Wahlvorstandes in die Niederschrift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5291CF-1238-F18D-121A-02FC9B9C7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6" y="2261089"/>
            <a:ext cx="5151652" cy="25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F8ECAC6-DBF5-7997-F0A0-6833E780FDEA}"/>
              </a:ext>
            </a:extLst>
          </p:cNvPr>
          <p:cNvSpPr txBox="1"/>
          <p:nvPr/>
        </p:nvSpPr>
        <p:spPr>
          <a:xfrm>
            <a:off x="1379255" y="2171700"/>
            <a:ext cx="902802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>
                <a:solidFill>
                  <a:schemeClr val="tx2"/>
                </a:solidFill>
              </a:rPr>
              <a:t>Ein Paket mit unbenutzten Stimmzetteln</a:t>
            </a:r>
            <a:br>
              <a:rPr lang="de-DE" sz="2000" dirty="0">
                <a:solidFill>
                  <a:schemeClr val="tx2"/>
                </a:solidFill>
              </a:rPr>
            </a:b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>
                <a:solidFill>
                  <a:schemeClr val="tx2"/>
                </a:solidFill>
              </a:rPr>
              <a:t>Ein Paket mit gültigen Stimmzetteln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ohne Anlass zu Bedenken, auf denen die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Listekreuze angegeben wurden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- geordnet nach Wahlvorschlägen –</a:t>
            </a:r>
            <a:br>
              <a:rPr lang="de-DE" sz="2000" dirty="0">
                <a:solidFill>
                  <a:schemeClr val="tx2"/>
                </a:solidFill>
              </a:rPr>
            </a:br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/>
              <a:t>     </a:t>
            </a:r>
            <a:r>
              <a:rPr lang="de-DE" sz="2000" dirty="0">
                <a:sym typeface="Wingdings" panose="05000000000000000000" pitchFamily="2" charset="2"/>
              </a:rPr>
              <a:t>Pakete versiegeln</a:t>
            </a: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64FD7E-1667-7059-6A03-CD30714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5DF24D-BC9D-DCE6-8CA0-A338E0BEB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992" y="545952"/>
            <a:ext cx="4038808" cy="28830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1BC8CB5-CDF8-CFFF-074B-8CDD924C3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992" y="3467025"/>
            <a:ext cx="4064209" cy="2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E901F9E-A5D4-2540-52AE-1A955847C91B}"/>
              </a:ext>
            </a:extLst>
          </p:cNvPr>
          <p:cNvSpPr txBox="1"/>
          <p:nvPr/>
        </p:nvSpPr>
        <p:spPr>
          <a:xfrm>
            <a:off x="1380067" y="2176879"/>
            <a:ext cx="508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de-DE" sz="2000" dirty="0"/>
              <a:t>Gültige Stimmzettel ohne Anlass zu Bedenken, auf denen innerhalb eines Wahlvorschlages Veränderungen enthalten sind</a:t>
            </a:r>
            <a:br>
              <a:rPr lang="de-DE" sz="2000" dirty="0"/>
            </a:br>
            <a:r>
              <a:rPr lang="de-DE" sz="2000" dirty="0"/>
              <a:t> - geordnet nach Wahlvorschlägen –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>
                <a:sym typeface="Wingdings" panose="05000000000000000000" pitchFamily="2" charset="2"/>
              </a:rPr>
              <a:t>      Paket versiegeln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de-DE" sz="2000" dirty="0"/>
              <a:t>Gültige Stimmzettel ohne Anlass zu Bedenken, auf denen bei verschiedenen Walvorschlägen Veränderungen angegeben sind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Paket versiegeln</a:t>
            </a:r>
            <a:endParaRPr lang="de-DE" sz="20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95A6E0A-B902-FBA5-B521-7BB1DA30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4169229-224A-3DE6-0E18-5C52C20DF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8" y="726415"/>
            <a:ext cx="4064209" cy="28957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91C31E8-5C18-014D-F0B1-59D2FAD9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8" y="3748965"/>
            <a:ext cx="4064209" cy="2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F829A4C-5E50-4D6A-F150-A8911E57559F}"/>
              </a:ext>
            </a:extLst>
          </p:cNvPr>
          <p:cNvSpPr txBox="1"/>
          <p:nvPr/>
        </p:nvSpPr>
        <p:spPr>
          <a:xfrm>
            <a:off x="1397001" y="2180167"/>
            <a:ext cx="4546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/>
              <a:t>Nicht gekennzeichnete (leer abgegebene) Stimmzettel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Paket versiegeln</a:t>
            </a:r>
          </a:p>
          <a:p>
            <a:pPr marL="342900" indent="-34290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/>
              <a:t>Eingenommene Wahlscheine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 Paket versiegeln</a:t>
            </a:r>
            <a:endParaRPr lang="de-DE" sz="2000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43D2178-63CE-4B01-5E45-F87AC3EA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0ABC86-D504-E54B-1B21-D128AC14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355" y="808043"/>
            <a:ext cx="3943553" cy="2914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8690F97-28AE-70CF-560F-C64F93B0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201" y="3722843"/>
            <a:ext cx="4057859" cy="28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E3203-E095-7F19-C345-4447041C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Beispiel für die Siegel für die Pakete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66F498-6CAA-4A8D-F7F7-D4DD33A80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020" y="3000352"/>
            <a:ext cx="4451305" cy="181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92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9E606-A886-5CBF-6EB7-DBCB324A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Ergebnisermittlung ab 18:00 Uhr (Aufgaben aller) Bürgermeister/Landrat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ACB042-7C56-5137-3878-59A80C64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74333"/>
            <a:ext cx="9601200" cy="3793067"/>
          </a:xfrm>
        </p:spPr>
        <p:txBody>
          <a:bodyPr/>
          <a:lstStyle/>
          <a:p>
            <a:r>
              <a:rPr lang="de-DE" dirty="0"/>
              <a:t>Jeweilige Urne öffnen, alle enthaltenen Stimmzettel zählen und Zählergebnis dem Schriftführer mitteilen</a:t>
            </a:r>
          </a:p>
          <a:p>
            <a:r>
              <a:rPr lang="de-DE" dirty="0"/>
              <a:t>Stapelbildung: 3 Stapel</a:t>
            </a:r>
          </a:p>
          <a:p>
            <a:r>
              <a:rPr lang="de-DE" dirty="0"/>
              <a:t>Stapel 1: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      Zweifelsfrei gültig gekennzeichnete Stimmzettel,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   geordnet nach Personen</a:t>
            </a:r>
          </a:p>
          <a:p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26DA2F0-540C-7A12-07AD-640076331CC9}"/>
              </a:ext>
            </a:extLst>
          </p:cNvPr>
          <p:cNvGrpSpPr/>
          <p:nvPr/>
        </p:nvGrpSpPr>
        <p:grpSpPr>
          <a:xfrm>
            <a:off x="3935356" y="4419600"/>
            <a:ext cx="7934911" cy="2895600"/>
            <a:chOff x="719483" y="2420888"/>
            <a:chExt cx="8029688" cy="3240394"/>
          </a:xfrm>
        </p:grpSpPr>
        <p:sp>
          <p:nvSpPr>
            <p:cNvPr id="5" name="AutoShape 80">
              <a:extLst>
                <a:ext uri="{FF2B5EF4-FFF2-40B4-BE49-F238E27FC236}">
                  <a16:creationId xmlns:a16="http://schemas.microsoft.com/office/drawing/2014/main" id="{AC3FAFCD-0BB5-5BEC-77C5-1FD9196DE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846" y="5260350"/>
              <a:ext cx="525684" cy="40093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9DE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" name="AutoShape 81">
              <a:extLst>
                <a:ext uri="{FF2B5EF4-FFF2-40B4-BE49-F238E27FC236}">
                  <a16:creationId xmlns:a16="http://schemas.microsoft.com/office/drawing/2014/main" id="{F356AC7A-73A3-54AA-AF58-61425E8D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260" y="5260350"/>
              <a:ext cx="525684" cy="40093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9DE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7" name="AutoShape 82">
              <a:extLst>
                <a:ext uri="{FF2B5EF4-FFF2-40B4-BE49-F238E27FC236}">
                  <a16:creationId xmlns:a16="http://schemas.microsoft.com/office/drawing/2014/main" id="{33858E5C-002B-F4AA-2D37-52A4474AD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2500" y="5260350"/>
              <a:ext cx="525684" cy="40093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9DE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8" name="Text Box 86">
              <a:extLst>
                <a:ext uri="{FF2B5EF4-FFF2-40B4-BE49-F238E27FC236}">
                  <a16:creationId xmlns:a16="http://schemas.microsoft.com/office/drawing/2014/main" id="{BEDD6036-3134-DC4B-571F-1C7393148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056" y="2426757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1</a:t>
              </a:r>
            </a:p>
          </p:txBody>
        </p:sp>
        <p:sp>
          <p:nvSpPr>
            <p:cNvPr id="9" name="Text Box 86">
              <a:extLst>
                <a:ext uri="{FF2B5EF4-FFF2-40B4-BE49-F238E27FC236}">
                  <a16:creationId xmlns:a16="http://schemas.microsoft.com/office/drawing/2014/main" id="{2D16F097-8423-8EE0-459D-5B46D0397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524" y="2420888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2</a:t>
              </a:r>
            </a:p>
          </p:txBody>
        </p:sp>
        <p:sp>
          <p:nvSpPr>
            <p:cNvPr id="10" name="Text Box 86">
              <a:extLst>
                <a:ext uri="{FF2B5EF4-FFF2-40B4-BE49-F238E27FC236}">
                  <a16:creationId xmlns:a16="http://schemas.microsoft.com/office/drawing/2014/main" id="{DE5BC664-FDCE-9BD5-608C-4B64B948A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1361" y="2420888"/>
              <a:ext cx="23622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6969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solidFill>
                    <a:srgbClr val="58585A"/>
                  </a:solidFill>
                  <a:latin typeface="Arial" pitchFamily="34" charset="0"/>
                  <a:cs typeface="Arial" pitchFamily="34" charset="0"/>
                </a:rPr>
                <a:t>Wahlvorschlag 3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49C85BC-6E64-F21B-3864-8748E179B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83" y="3059826"/>
              <a:ext cx="2413383" cy="1909547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B1EA75E-80C5-75C2-A08C-28A39F3F6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476" y="3056989"/>
              <a:ext cx="2413383" cy="1909547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AB3A4BC-0CEE-C765-3BDA-DA7D71B5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88" y="3056057"/>
              <a:ext cx="2413383" cy="1909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4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F5B62-6962-3429-00DF-7282583A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Ergebnisermittlung ab 18:00 Uhr (Aufgaben aller) Bürgermeister/Landrat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E059F74-B1E4-411D-EA50-7104FCFC0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r>
              <a:rPr lang="de-DE" dirty="0"/>
              <a:t>Stapel 2: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      Nicht gekennzeichnete (= leer abgegebene) Stimmzettel</a:t>
            </a: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endParaRPr lang="de-DE" dirty="0">
              <a:solidFill>
                <a:srgbClr val="FF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007C67-E07D-31E4-84A7-7C494060D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52" y="3429000"/>
            <a:ext cx="2413383" cy="19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30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F915C-8CE8-82D6-80F8-F11F71838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3: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      Gekennzeichnete Stimmzettel </a:t>
            </a:r>
            <a:r>
              <a:rPr lang="de-DE" b="1" dirty="0">
                <a:sym typeface="Wingdings" pitchFamily="2" charset="2"/>
              </a:rPr>
              <a:t>mit Anlass zu Bedenken</a:t>
            </a:r>
            <a:r>
              <a:rPr lang="de-DE" dirty="0">
                <a:sym typeface="Wingdings" pitchFamily="2" charset="2"/>
              </a:rPr>
              <a:t>,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   über die Beschluss zu fassen ist</a:t>
            </a:r>
            <a:br>
              <a:rPr lang="de-DE" dirty="0">
                <a:sym typeface="Wingdings" pitchFamily="2" charset="2"/>
              </a:rPr>
            </a:br>
            <a:endParaRPr lang="de-DE" dirty="0">
              <a:sym typeface="Wingdings" pitchFamily="2" charset="2"/>
            </a:endParaRPr>
          </a:p>
          <a:p>
            <a:r>
              <a:rPr lang="de-DE" dirty="0"/>
              <a:t>Beschlussfassung in jedem Einzelfall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Beschlussvermerk auf Rückseite des</a:t>
            </a:r>
            <a:br>
              <a:rPr lang="de-DE" dirty="0"/>
            </a:br>
            <a:r>
              <a:rPr lang="de-DE" dirty="0"/>
              <a:t>Stimmzettels anbringen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8F840A-C78B-DC68-2476-068D68B1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dirty="0"/>
              <a:t>Ergebnisermittlung ab 18:00 Uhr (Aufgaben aller) Bürgermeister/Landrat</a:t>
            </a:r>
          </a:p>
        </p:txBody>
      </p:sp>
      <p:pic>
        <p:nvPicPr>
          <p:cNvPr id="2" name="Inhaltsplatzhalter 3">
            <a:extLst>
              <a:ext uri="{FF2B5EF4-FFF2-40B4-BE49-F238E27FC236}">
                <a16:creationId xmlns:a16="http://schemas.microsoft.com/office/drawing/2014/main" id="{23728573-EC68-CDA8-4632-A023E0ABF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467" y="3141134"/>
            <a:ext cx="5232400" cy="36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47F54-5472-CCB6-A5EF-54E4DD56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Angabe der beschlussmäßig behandelten Stimmzettel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2BEB2C5-56B7-2711-FAB8-E9809489F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630" y="3081271"/>
            <a:ext cx="7137004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3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477C-2EA8-897E-0388-2AEA20F6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Übergabe der Wahlunterlagen ans Wahlamt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A83EFA-6B32-190D-14F2-BF37B53B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1" y="2260599"/>
            <a:ext cx="9601200" cy="4064000"/>
          </a:xfrm>
        </p:spPr>
        <p:txBody>
          <a:bodyPr>
            <a:normAutofit fontScale="92500" lnSpcReduction="20000"/>
          </a:bodyPr>
          <a:lstStyle/>
          <a:p>
            <a:r>
              <a:rPr lang="de-DE" sz="2200" dirty="0"/>
              <a:t>Schriftführer + Wahlvorsteher bringen alle verpackten Pakete zur Gemeinde</a:t>
            </a:r>
          </a:p>
          <a:p>
            <a:endParaRPr lang="de-DE" sz="2600" dirty="0"/>
          </a:p>
          <a:p>
            <a:r>
              <a:rPr lang="de-DE" sz="2400" dirty="0"/>
              <a:t>Eintragung, wann die</a:t>
            </a:r>
            <a:br>
              <a:rPr lang="de-DE" sz="2400" dirty="0"/>
            </a:br>
            <a:r>
              <a:rPr lang="de-DE" sz="2400" dirty="0"/>
              <a:t>Wahlunterlagen an</a:t>
            </a:r>
            <a:br>
              <a:rPr lang="de-DE" sz="2400" dirty="0"/>
            </a:br>
            <a:r>
              <a:rPr lang="de-DE" sz="2400" dirty="0"/>
              <a:t>Gemeinde übergeben</a:t>
            </a:r>
            <a:br>
              <a:rPr lang="de-DE" sz="2400" dirty="0"/>
            </a:br>
            <a:r>
              <a:rPr lang="de-DE" sz="2400" dirty="0"/>
              <a:t>worden sind</a:t>
            </a:r>
          </a:p>
          <a:p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r>
              <a:rPr lang="de-DE" sz="2200" dirty="0"/>
              <a:t>Unterschrift des</a:t>
            </a:r>
            <a:br>
              <a:rPr lang="de-DE" sz="2200" dirty="0"/>
            </a:br>
            <a:r>
              <a:rPr lang="de-DE" sz="2200" dirty="0"/>
              <a:t>Wahlvorstehers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8A52AD-5318-F9F6-4D7A-83724EA50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61" y="3135048"/>
            <a:ext cx="7153275" cy="31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95C07-B748-2D19-8321-B2AF889B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Übergabe der Wahlunterlagen	ans Wahlamt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CCC81B-D8EC-D6D2-3CAD-477846EFA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1" y="2209797"/>
            <a:ext cx="9601200" cy="3581400"/>
          </a:xfrm>
        </p:spPr>
        <p:txBody>
          <a:bodyPr/>
          <a:lstStyle/>
          <a:p>
            <a:r>
              <a:rPr lang="de-DE" dirty="0"/>
              <a:t>Alle zusammengepackten Wahlunterlagen im Trauungszimmer abstellen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Beschlussmäßig gefassten Stimmzettel, sowie Niederschrift im Zimmer </a:t>
            </a:r>
            <a:br>
              <a:rPr lang="de-DE" dirty="0"/>
            </a:br>
            <a:r>
              <a:rPr lang="de-DE" dirty="0"/>
              <a:t>E. 01  oder  E. 09   abgeben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Entlassung aus der Pflicht erst nach Frau Eders ausdrücklicher Zustimmung</a:t>
            </a:r>
          </a:p>
        </p:txBody>
      </p:sp>
    </p:spTree>
    <p:extLst>
      <p:ext uri="{BB962C8B-B14F-4D97-AF65-F5344CB8AC3E}">
        <p14:creationId xmlns:p14="http://schemas.microsoft.com/office/powerpoint/2010/main" val="13299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BFADB-49FD-5139-E7BD-A143A7C5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Aufgaben Schriftführer vor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0D1569-2774-2B1A-52DA-8C0ACF29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0272"/>
            <a:ext cx="9601200" cy="3581400"/>
          </a:xfrm>
        </p:spPr>
        <p:txBody>
          <a:bodyPr/>
          <a:lstStyle/>
          <a:p>
            <a:r>
              <a:rPr lang="de-DE" dirty="0"/>
              <a:t>Kreuz setzen, ob ein Verzeichnis über nachträglich ausgestellte Wahlscheine vorgelegt worden war und ob das Wählerverzeichnis berichtigt wurde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448F24-6E8C-BB21-D9DF-0B70E26F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837" y="2530429"/>
            <a:ext cx="8968058" cy="2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90D1B-D999-49FF-E554-A22E5623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Aufgaben Wahlvorsteher ab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D4D59D-463A-B859-C2D8-35F59E18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5447"/>
            <a:ext cx="9601200" cy="4982553"/>
          </a:xfrm>
        </p:spPr>
        <p:txBody>
          <a:bodyPr>
            <a:normAutofit fontScale="92500" lnSpcReduction="20000"/>
          </a:bodyPr>
          <a:lstStyle/>
          <a:p>
            <a:r>
              <a:rPr lang="de-DE" sz="2100" u="sng" dirty="0"/>
              <a:t>Grundsätzlich:</a:t>
            </a:r>
          </a:p>
          <a:p>
            <a:pPr marL="0" indent="0">
              <a:buNone/>
            </a:pPr>
            <a:r>
              <a:rPr lang="de-DE" sz="2100" dirty="0"/>
              <a:t>    Einschreiten bei verbotener Wahlwerbung (Achten auf die Bannmeile)</a:t>
            </a:r>
          </a:p>
          <a:p>
            <a:pPr marL="0" indent="0">
              <a:buNone/>
            </a:pPr>
            <a:r>
              <a:rPr lang="de-DE" sz="2100" dirty="0"/>
              <a:t>    Regelung des Zugangs zum Wahlraum bei starkem Andrang</a:t>
            </a:r>
          </a:p>
          <a:p>
            <a:pPr marL="0" indent="0">
              <a:buNone/>
            </a:pPr>
            <a:r>
              <a:rPr lang="de-DE" sz="2100" dirty="0"/>
              <a:t>    Sicherstellung der Einzelbenutzung der Wahlkabinen, Ausnahme: Hilfsperson</a:t>
            </a:r>
          </a:p>
          <a:p>
            <a:pPr marL="0" indent="0">
              <a:buNone/>
            </a:pPr>
            <a:r>
              <a:rPr lang="de-DE" sz="2100" dirty="0"/>
              <a:t>    Verweis von Störern aus dem Wahlraum, vorher: Gelegenheit zur Stimmabgabe</a:t>
            </a:r>
          </a:p>
          <a:p>
            <a:pPr marL="0" indent="0">
              <a:buNone/>
            </a:pPr>
            <a:r>
              <a:rPr lang="de-DE" sz="2100" dirty="0"/>
              <a:t>    Unterbindung/Unterlassung von Wahlbeeinflussung</a:t>
            </a:r>
          </a:p>
          <a:p>
            <a:r>
              <a:rPr lang="de-DE" sz="2100" dirty="0"/>
              <a:t>Wahlbenachrichtigung zeigen lassen und für eine mögliche Stichwahl wieder aushändigen</a:t>
            </a:r>
          </a:p>
          <a:p>
            <a:r>
              <a:rPr lang="de-DE" sz="2100" dirty="0"/>
              <a:t>Falls keine Wahlbenachrichtigung vorhanden ist reicht auch der Personalausweis</a:t>
            </a:r>
            <a:r>
              <a:rPr lang="de-DE" sz="2100" dirty="0">
                <a:solidFill>
                  <a:srgbClr val="FF0000"/>
                </a:solidFill>
              </a:rPr>
              <a:t> </a:t>
            </a:r>
            <a:r>
              <a:rPr lang="de-DE" sz="2100" dirty="0"/>
              <a:t>bei einem Wahlvorstand aus</a:t>
            </a:r>
          </a:p>
          <a:p>
            <a:r>
              <a:rPr lang="de-DE" sz="2100" dirty="0"/>
              <a:t>Wahlschein zeigen lassen, wenn Briefwahl beantragt wurde</a:t>
            </a:r>
          </a:p>
          <a:p>
            <a:r>
              <a:rPr lang="de-DE" sz="2100" dirty="0" err="1"/>
              <a:t>Einwurfschlitz</a:t>
            </a:r>
            <a:r>
              <a:rPr lang="de-DE" sz="2100" dirty="0"/>
              <a:t> der 4 Urnen nacheinander freigeben</a:t>
            </a:r>
          </a:p>
          <a:p>
            <a:r>
              <a:rPr lang="de-DE" sz="2100" dirty="0"/>
              <a:t>(Frau Eder kontaktieren, falls davon ausgegangen werden muss, dass bis Ende der Wahlzeit weniger als 50 Wähler wählen werden)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1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E46D4-509A-A449-8CE7-1AA7F2FE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77061" cy="1485900"/>
          </a:xfrm>
        </p:spPr>
        <p:txBody>
          <a:bodyPr>
            <a:normAutofit/>
          </a:bodyPr>
          <a:lstStyle/>
          <a:p>
            <a:r>
              <a:rPr lang="de-DE" b="1" u="sng" dirty="0"/>
              <a:t>Aufgaben der Schriftführer ab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912FCD-131C-4A8F-0C75-4E5C70C2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63488"/>
            <a:ext cx="9601200" cy="4907900"/>
          </a:xfrm>
        </p:spPr>
        <p:txBody>
          <a:bodyPr>
            <a:normAutofit/>
          </a:bodyPr>
          <a:lstStyle/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Vermerk der Stimmabgabe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in entsprechender Zeile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im Wählerverzeichnis bzw.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auf dem Wahlschein</a:t>
            </a:r>
          </a:p>
          <a:p>
            <a:r>
              <a:rPr lang="de-DE" dirty="0">
                <a:sym typeface="Wingdings" panose="05000000000000000000" pitchFamily="2" charset="2"/>
              </a:rPr>
              <a:t>Prüfung des Stimmrechts (nicht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jeder Wähler darf BGM, GR, LR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oder KT wählen)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1F662D-80E7-D7ED-63CF-C8DECDD1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939" y="2171700"/>
            <a:ext cx="7137759" cy="44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14A8A-AF87-6B88-CE17-E616E4CF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Wahlschein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5CD825-3C2F-02DD-92F7-5813E8C2E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448" y="1570024"/>
            <a:ext cx="7255352" cy="52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84EC5-E553-DB4F-683B-EA07BA84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834465" cy="1485900"/>
          </a:xfrm>
        </p:spPr>
        <p:txBody>
          <a:bodyPr>
            <a:normAutofit/>
          </a:bodyPr>
          <a:lstStyle/>
          <a:p>
            <a:r>
              <a:rPr lang="de-DE" b="1" u="sng" dirty="0"/>
              <a:t>Aufgaben der Schriftführer ab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6F6405-982A-912E-7266-205DDE44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87588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Bei Wahlscheinwähler: Verzeichnis der für ungültig erklärten Wahlscheine prüfen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Falls Namen nicht gefunden werden, bitte am Ende der Liste nachschauen, falls da auch nicht gefunden  Anrufen</a:t>
            </a:r>
          </a:p>
          <a:p>
            <a:r>
              <a:rPr lang="de-DE" dirty="0">
                <a:sym typeface="Wingdings" panose="05000000000000000000" pitchFamily="2" charset="2"/>
              </a:rPr>
              <a:t>Eintragung der besonderen Ereignisse in die Niederschrift</a:t>
            </a:r>
          </a:p>
          <a:p>
            <a:pPr marL="0" indent="0">
              <a:buNone/>
            </a:pP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1BDC64-A8D1-0056-7C3B-5C07E1332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674" y="3578287"/>
            <a:ext cx="5197390" cy="306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6A212-100C-4B6B-661C-B7960341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 Beisitzer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F5BA1D-9E5E-141B-781F-1A0FB3339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9465"/>
            <a:ext cx="9601200" cy="3581400"/>
          </a:xfrm>
        </p:spPr>
        <p:txBody>
          <a:bodyPr>
            <a:normAutofit fontScale="92500"/>
          </a:bodyPr>
          <a:lstStyle/>
          <a:p>
            <a:r>
              <a:rPr lang="de-DE" dirty="0"/>
              <a:t>Überprüfung und Ausgabe der Stimmzettel </a:t>
            </a:r>
            <a:r>
              <a:rPr lang="de-DE" sz="1900" dirty="0"/>
              <a:t>(Bei Fehldrucken oder sonstigen Merkmalen: Stimmzettel aussondern) </a:t>
            </a:r>
            <a:r>
              <a:rPr lang="de-DE" sz="1900" dirty="0">
                <a:sym typeface="Wingdings" panose="05000000000000000000" pitchFamily="2" charset="2"/>
              </a:rPr>
              <a:t>1 gelber Stimmzettel für Bürgermeister, 1 hellblauer Stimmzettel für Landrat/Landrätin, 1 hellgrüner Stimmzettel Gemeinderat und 1 weißer Stimmzettel Kreistag  Abstimmung mit dem Schriftführer welche Stimmzettel ausgegeben werden</a:t>
            </a:r>
            <a:br>
              <a:rPr lang="de-DE" sz="1900" dirty="0"/>
            </a:br>
            <a:endParaRPr lang="de-DE" dirty="0"/>
          </a:p>
          <a:p>
            <a:r>
              <a:rPr lang="de-DE" dirty="0"/>
              <a:t>Bei verschriebenem Stimmzettel: einen neuen Stimmzettel aushändigen und den verschriebenen zerreißen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Hilfsperson zur Unterstützung in der Wahlkabine (Geheimhaltung der Stimmabgabe)</a:t>
            </a:r>
            <a:br>
              <a:rPr lang="de-DE" dirty="0"/>
            </a:br>
            <a:endParaRPr lang="de-DE" dirty="0"/>
          </a:p>
          <a:p>
            <a:r>
              <a:rPr lang="de-DE" dirty="0"/>
              <a:t>Unterstützung des Wahlvorstehers und Schriftführers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4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sschnitt">
  <a:themeElements>
    <a:clrScheme name="Ausschnitt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usschnitt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schnit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Ausschnitt</Template>
  <TotalTime>0</TotalTime>
  <Words>1557</Words>
  <Application>Microsoft Office PowerPoint</Application>
  <PresentationFormat>Breitbild</PresentationFormat>
  <Paragraphs>214</Paragraphs>
  <Slides>39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Calibri</vt:lpstr>
      <vt:lpstr>Franklin Gothic Book</vt:lpstr>
      <vt:lpstr>Wingdings</vt:lpstr>
      <vt:lpstr>Ausschnitt</vt:lpstr>
      <vt:lpstr>Kommunalwahl 2026</vt:lpstr>
      <vt:lpstr>Aufgaben Wahlvorsteher vor 08:00 Uhr</vt:lpstr>
      <vt:lpstr>Aufgaben Schriftführer vor 08:00 Uhr</vt:lpstr>
      <vt:lpstr>Aufgaben Schriftführer vor 08:00 Uhr</vt:lpstr>
      <vt:lpstr>Aufgaben Wahlvorsteher ab 08:00 Uhr</vt:lpstr>
      <vt:lpstr>Aufgaben der Schriftführer ab 08:00 Uhr</vt:lpstr>
      <vt:lpstr>Wahlschein</vt:lpstr>
      <vt:lpstr>Aufgaben der Schriftführer ab 08:00 Uhr</vt:lpstr>
      <vt:lpstr>Aufgabe Beisitzer</vt:lpstr>
      <vt:lpstr>Achten auf:</vt:lpstr>
      <vt:lpstr>Problemfälle</vt:lpstr>
      <vt:lpstr>Aufgabe Wahlvorsteher ab 18:00 Uhr</vt:lpstr>
      <vt:lpstr>Ergebnisermittlung ab 18:00 Uhr (Aufgaben Wahlvorsteher und Beisitzer)</vt:lpstr>
      <vt:lpstr>Aufgabe Schriftführer ab 18:00 Uhr</vt:lpstr>
      <vt:lpstr>Aufgabe Schriftführer ab 18:00 Uhr</vt:lpstr>
      <vt:lpstr>Ergebnisermittlung ab 18:00 Uhr (Aufgaben Schriftführer)</vt:lpstr>
      <vt:lpstr>Ergebnisermittlung ab 18:00 Uhr (Aufgaben Schriftführer)</vt:lpstr>
      <vt:lpstr>Ergebnisermittlung ab 18:00 Uhr (Aufgaben Schriftführer)</vt:lpstr>
      <vt:lpstr>Ergebnisermittlung ab 18:00 Uhr (Aufgabe Arbeitsgruppe 1) Gemeinderat</vt:lpstr>
      <vt:lpstr>Ergebnisermittlung ab 18:00 Uhr (Aufgabe Arbeitsgruppe 1) Gemeinderatswahl</vt:lpstr>
      <vt:lpstr>Ergebnisermittlung ab 18:00 Uhr (Aufgabe Arbeitsgruppe 1) Gemeinderatswahl</vt:lpstr>
      <vt:lpstr>Ergebnisermittlung ab 18:00 Uhr (Aufgabe Arbeitsgruppe 1) Gemeinderatswahl</vt:lpstr>
      <vt:lpstr>Ergebnisermittlung ab 18:00 Uhr (Aufgabe aller) Gemeinderatswahl</vt:lpstr>
      <vt:lpstr>Ergebnisermittlung ab 18:00 Uhr (Aufgabe Arbeitsgruppe 1) Gemeinderatswahl</vt:lpstr>
      <vt:lpstr>Ergebnisermittlung ab 18:00 Uhr (Aufgabe Arbeitsgruppe 1) Gemeinderatswahl</vt:lpstr>
      <vt:lpstr>Ergebnisermittlung ab 18:00 Uhr (Aufgabe Arbeitsgruppe 1) Gemeinderatswahl</vt:lpstr>
      <vt:lpstr>Abschluss der Wahlergebnisfeststellung des Gemeinderates</vt:lpstr>
      <vt:lpstr>Unterschrift des Wahlvorstandes</vt:lpstr>
      <vt:lpstr>Bündelung der Pakete </vt:lpstr>
      <vt:lpstr>Bündelung der Pakete </vt:lpstr>
      <vt:lpstr>Bündelung der Pakete </vt:lpstr>
      <vt:lpstr>Bündelung der Pakete </vt:lpstr>
      <vt:lpstr>Beispiel für die Siegel für die Pakete</vt:lpstr>
      <vt:lpstr>Ergebnisermittlung ab 18:00 Uhr (Aufgaben aller) Bürgermeister/Landrat</vt:lpstr>
      <vt:lpstr>Ergebnisermittlung ab 18:00 Uhr (Aufgaben aller) Bürgermeister/Landrat</vt:lpstr>
      <vt:lpstr>Ergebnisermittlung ab 18:00 Uhr (Aufgaben aller) Bürgermeister/Landrat</vt:lpstr>
      <vt:lpstr>Angabe der beschlussmäßig behandelten Stimmzettel</vt:lpstr>
      <vt:lpstr>Übergabe der Wahlunterlagen ans Wahlamt</vt:lpstr>
      <vt:lpstr>Übergabe der Wahlunterlagen ans Wahlamt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Eder | Markt Bad Endorf</dc:creator>
  <cp:lastModifiedBy>Christine Eder | Markt Bad Endorf</cp:lastModifiedBy>
  <cp:revision>59</cp:revision>
  <dcterms:created xsi:type="dcterms:W3CDTF">2025-01-14T13:50:51Z</dcterms:created>
  <dcterms:modified xsi:type="dcterms:W3CDTF">2026-02-18T21:01:00Z</dcterms:modified>
</cp:coreProperties>
</file>