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20" r:id="rId1"/>
  </p:sldMasterIdLst>
  <p:notesMasterIdLst>
    <p:notesMasterId r:id="rId44"/>
  </p:notesMasterIdLst>
  <p:sldIdLst>
    <p:sldId id="256" r:id="rId2"/>
    <p:sldId id="257" r:id="rId3"/>
    <p:sldId id="258" r:id="rId4"/>
    <p:sldId id="333" r:id="rId5"/>
    <p:sldId id="335" r:id="rId6"/>
    <p:sldId id="337" r:id="rId7"/>
    <p:sldId id="267" r:id="rId8"/>
    <p:sldId id="277" r:id="rId9"/>
    <p:sldId id="334" r:id="rId10"/>
    <p:sldId id="339" r:id="rId11"/>
    <p:sldId id="281" r:id="rId12"/>
    <p:sldId id="336" r:id="rId13"/>
    <p:sldId id="338" r:id="rId14"/>
    <p:sldId id="345" r:id="rId15"/>
    <p:sldId id="346" r:id="rId16"/>
    <p:sldId id="285" r:id="rId17"/>
    <p:sldId id="273" r:id="rId18"/>
    <p:sldId id="266" r:id="rId19"/>
    <p:sldId id="347" r:id="rId20"/>
    <p:sldId id="340" r:id="rId21"/>
    <p:sldId id="268" r:id="rId22"/>
    <p:sldId id="287" r:id="rId23"/>
    <p:sldId id="288" r:id="rId24"/>
    <p:sldId id="289" r:id="rId25"/>
    <p:sldId id="321" r:id="rId26"/>
    <p:sldId id="323" r:id="rId27"/>
    <p:sldId id="302" r:id="rId28"/>
    <p:sldId id="304" r:id="rId29"/>
    <p:sldId id="306" r:id="rId30"/>
    <p:sldId id="310" r:id="rId31"/>
    <p:sldId id="311" r:id="rId32"/>
    <p:sldId id="312" r:id="rId33"/>
    <p:sldId id="313" r:id="rId34"/>
    <p:sldId id="324" r:id="rId35"/>
    <p:sldId id="325" r:id="rId36"/>
    <p:sldId id="326" r:id="rId37"/>
    <p:sldId id="329" r:id="rId38"/>
    <p:sldId id="330" r:id="rId39"/>
    <p:sldId id="331" r:id="rId40"/>
    <p:sldId id="332" r:id="rId41"/>
    <p:sldId id="307" r:id="rId42"/>
    <p:sldId id="308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0F871-6A7A-462A-8701-6E4479E2C804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3C9FF-C522-41F4-B241-0D7E83B149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653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3C9FF-C522-41F4-B241-0D7E83B149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854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3C9FF-C522-41F4-B241-0D7E83B149F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357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D7A6371-2721-4C66-BE98-84FB67253842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9586919-83CF-4725-AD70-C38C56C40CE1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80266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6371-2721-4C66-BE98-84FB67253842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6919-83CF-4725-AD70-C38C56C40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37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6371-2721-4C66-BE98-84FB67253842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6919-83CF-4725-AD70-C38C56C40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13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6371-2721-4C66-BE98-84FB67253842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6919-83CF-4725-AD70-C38C56C40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926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7A6371-2721-4C66-BE98-84FB67253842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586919-83CF-4725-AD70-C38C56C40CE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09123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6371-2721-4C66-BE98-84FB67253842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6919-83CF-4725-AD70-C38C56C40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96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6371-2721-4C66-BE98-84FB67253842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6919-83CF-4725-AD70-C38C56C40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414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6371-2721-4C66-BE98-84FB67253842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6919-83CF-4725-AD70-C38C56C40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61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6371-2721-4C66-BE98-84FB67253842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6919-83CF-4725-AD70-C38C56C40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631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7A6371-2721-4C66-BE98-84FB67253842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586919-83CF-4725-AD70-C38C56C40CE1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295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7A6371-2721-4C66-BE98-84FB67253842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586919-83CF-4725-AD70-C38C56C40CE1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290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D7A6371-2721-4C66-BE98-84FB67253842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9586919-83CF-4725-AD70-C38C56C40CE1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345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3C357-5EE8-32DD-6B38-54A219512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10930"/>
            <a:ext cx="9144000" cy="10715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de-DE" sz="5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Kommunalwahl 2026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399BAF-FD9C-8B26-CE45-592048CEF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1708"/>
            <a:ext cx="9144000" cy="826029"/>
          </a:xfrm>
        </p:spPr>
        <p:txBody>
          <a:bodyPr>
            <a:normAutofit fontScale="92500" lnSpcReduction="10000"/>
          </a:bodyPr>
          <a:lstStyle/>
          <a:p>
            <a:r>
              <a:rPr lang="de-DE" sz="5200" b="1" dirty="0">
                <a:solidFill>
                  <a:schemeClr val="tx1"/>
                </a:solidFill>
              </a:rPr>
              <a:t>Briefwahl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A9DE5A3-F380-8E03-DA50-555C53E8C5C4}"/>
              </a:ext>
            </a:extLst>
          </p:cNvPr>
          <p:cNvSpPr txBox="1"/>
          <p:nvPr/>
        </p:nvSpPr>
        <p:spPr>
          <a:xfrm>
            <a:off x="1524000" y="113301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u="sng" dirty="0"/>
              <a:t>Schulung</a:t>
            </a:r>
            <a:endParaRPr lang="de-DE" b="1" u="sng" dirty="0"/>
          </a:p>
        </p:txBody>
      </p:sp>
    </p:spTree>
    <p:extLst>
      <p:ext uri="{BB962C8B-B14F-4D97-AF65-F5344CB8AC3E}">
        <p14:creationId xmlns:p14="http://schemas.microsoft.com/office/powerpoint/2010/main" val="3053507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A6A96F-059B-7BA2-2145-163AF1B47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Schriftführer ab 16:00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BA547C-BC90-E420-CF0F-36B97AAFB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Alle zurückgewiesenen Wahlbriefe nach Grund ihrer Zurückweisung zusammenzählen und eintragen</a:t>
            </a:r>
          </a:p>
          <a:p>
            <a:endParaRPr lang="de-DE" dirty="0"/>
          </a:p>
          <a:p>
            <a:r>
              <a:rPr lang="de-DE" dirty="0"/>
              <a:t>Diese Stimmabgaben werden</a:t>
            </a:r>
          </a:p>
          <a:p>
            <a:pPr marL="0" indent="0">
              <a:buNone/>
            </a:pPr>
            <a:r>
              <a:rPr lang="de-DE" dirty="0"/>
              <a:t>      Nicht als abgegebene Stimme </a:t>
            </a:r>
          </a:p>
          <a:p>
            <a:pPr marL="0" indent="0">
              <a:buNone/>
            </a:pPr>
            <a:r>
              <a:rPr lang="de-DE" dirty="0"/>
              <a:t>      gewertet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63E011B-7B31-4856-A7A7-026D05FCF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896" y="2747237"/>
            <a:ext cx="5882543" cy="397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82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8630BE-C0D3-F89E-3F04-99C747DB4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/>
              <a:t>Aufgabe Schriftführer bis 18:00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6D81FC-0AFC-D010-C57B-2567864A2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95067"/>
            <a:ext cx="9601200" cy="4512600"/>
          </a:xfrm>
        </p:spPr>
        <p:txBody>
          <a:bodyPr/>
          <a:lstStyle/>
          <a:p>
            <a:r>
              <a:rPr lang="de-DE" dirty="0">
                <a:sym typeface="Wingdings" panose="05000000000000000000" pitchFamily="2" charset="2"/>
              </a:rPr>
              <a:t>In die Niederschrift eintragen wie viele Briefwahlumschläge (rosa) nachgebracht worden sind 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Bei Nummer 2.4.3 eintragen wie viele Wahlbriefe insgesamt im Briefwahlbezirk eingegangen sind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4832B7A-A676-3ECA-293E-68A9AE38A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175" y="2529087"/>
            <a:ext cx="7858625" cy="135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5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B57FCE-A3AA-6BB6-3A77-C1577D7BC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Aufgaben Wahlvorstand bis 18:00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32CACA-A741-12AD-E833-CA1CF4FEC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Bis 18:00 Uhr können immer wieder Wahlbriefe gebracht werden</a:t>
            </a:r>
          </a:p>
          <a:p>
            <a:r>
              <a:rPr lang="de-DE" dirty="0"/>
              <a:t>Diese dann genau so behandeln, wie die Wahlbriefe zuvor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010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8F7C1-AF54-58CC-377C-CF0AA70B4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Schriftführer bis 18:00 Uhr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60F6F50-429D-E2F7-8244-E76BCA500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Kreuz setzen bei Nummer 2.7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711FCD5-0908-DE95-001F-25FC481E4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931" y="3564504"/>
            <a:ext cx="9921955" cy="102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96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B805D-7729-A489-1F0B-F58C2B5EA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Wahlvorstand bis 18:00 Uhr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C3829A-4BE8-D879-B1EA-19D0DCEDE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Stapel der weißen Stimmzettelumschläge zählen und dem Schriftführer das Ergebnis mitteilen </a:t>
            </a:r>
            <a:r>
              <a:rPr lang="de-DE" dirty="0">
                <a:sym typeface="Wingdings" panose="05000000000000000000" pitchFamily="2" charset="2"/>
              </a:rPr>
              <a:t> Stimmzettelumschläge in die Urne einwerfen</a:t>
            </a:r>
            <a:endParaRPr lang="de-DE" dirty="0"/>
          </a:p>
          <a:p>
            <a:r>
              <a:rPr lang="de-DE" dirty="0"/>
              <a:t>Danach Wahlscheine Zählen und dem Schriftführer das Ergebnis mitteilen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2196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AB9B6B-D64F-5A49-210B-CD34E586A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Schriftführer bis 18:00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46654B-1BD5-0A03-27CF-9309F797C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Angabe der gezählten Summen in der Niederschrift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02B79AD-3DB5-BADE-F861-BBF7E0B30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837" y="3866662"/>
            <a:ext cx="7313414" cy="20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15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A356BF-C01D-8C6F-FC6B-296EA93F7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Ergebnisermittlung ab 18:00 Uhr (Aufgaben Schriftführer)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F2766F-2E47-8F8B-1D1E-F6822198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241800"/>
          </a:xfrm>
        </p:spPr>
        <p:txBody>
          <a:bodyPr/>
          <a:lstStyle/>
          <a:p>
            <a:r>
              <a:rPr lang="de-DE" dirty="0"/>
              <a:t>Angabe, ob die Zahl der Wählerinnen und Wähler mit der Zahl der Stimmzettel übereinstimmt oder nicht</a:t>
            </a:r>
            <a:br>
              <a:rPr lang="de-DE" dirty="0"/>
            </a:br>
            <a:endParaRPr lang="de-DE" dirty="0"/>
          </a:p>
          <a:p>
            <a:r>
              <a:rPr lang="de-DE" dirty="0"/>
              <a:t>Falls dieser nicht übereinstimmt, nochmals kontrollieren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Falls immer noch nicht übereinstimmt, bitte Grund angeben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B0C4A00-5CA9-D5D9-CE82-522FC5F7B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066" y="4814136"/>
            <a:ext cx="6388428" cy="139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6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0F77D1-A524-85DC-0B9D-1DB3274A0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5090"/>
          </a:xfrm>
        </p:spPr>
        <p:txBody>
          <a:bodyPr/>
          <a:lstStyle/>
          <a:p>
            <a:r>
              <a:rPr lang="de-DE" b="1" u="sng" dirty="0"/>
              <a:t>Problemfälle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872943-D95C-51DD-8012-817C25BBA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47462"/>
            <a:ext cx="9601200" cy="4945223"/>
          </a:xfrm>
        </p:spPr>
        <p:txBody>
          <a:bodyPr>
            <a:normAutofit/>
          </a:bodyPr>
          <a:lstStyle/>
          <a:p>
            <a:r>
              <a:rPr lang="de-DE" dirty="0"/>
              <a:t>Wahlbeobachter: Dürfen die Wahl beobachten, aber nicht stören </a:t>
            </a:r>
          </a:p>
          <a:p>
            <a:pPr marL="0" indent="0">
              <a:buNone/>
            </a:pPr>
            <a:r>
              <a:rPr lang="de-DE" dirty="0"/>
              <a:t>    Verbreitung von Fehlinformation </a:t>
            </a:r>
            <a:r>
              <a:rPr lang="de-DE" dirty="0">
                <a:sym typeface="Wingdings" panose="05000000000000000000" pitchFamily="2" charset="2"/>
              </a:rPr>
              <a:t> im Wahlamt anrufen 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r>
              <a:rPr lang="de-DE" dirty="0"/>
              <a:t>Befragung nach der Stimmabgabe außerhalb des Wahlraums ist zulässig, soweit ohne Störung, vor 18:00 Uhr: Keine Veröffentlichung der Befragungsergebnisse</a:t>
            </a:r>
            <a:br>
              <a:rPr lang="de-DE" dirty="0"/>
            </a:br>
            <a:endParaRPr lang="de-DE" dirty="0"/>
          </a:p>
          <a:p>
            <a:r>
              <a:rPr lang="de-DE" dirty="0"/>
              <a:t>Bei Bedenken stets Beschluss fassen und Niederschrift darüber führen</a:t>
            </a:r>
            <a:br>
              <a:rPr lang="de-DE" dirty="0"/>
            </a:br>
            <a:br>
              <a:rPr lang="de-DE" dirty="0">
                <a:sym typeface="Wingdings" panose="05000000000000000000" pitchFamily="2" charset="2"/>
              </a:rPr>
            </a:br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777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3F1209-6003-9583-9BCE-9EC439F7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Achten auf: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33FEE2-BC25-60D6-5106-37C0E0F25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10135"/>
            <a:ext cx="9601200" cy="4842592"/>
          </a:xfrm>
        </p:spPr>
        <p:txBody>
          <a:bodyPr>
            <a:normAutofit/>
          </a:bodyPr>
          <a:lstStyle/>
          <a:p>
            <a:r>
              <a:rPr lang="de-DE" dirty="0"/>
              <a:t>Öffentlichkeit der Wahl</a:t>
            </a:r>
            <a:br>
              <a:rPr lang="de-DE" dirty="0"/>
            </a:br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Datenschutz bei Prüfung des Wahlrechts beachten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Im Zweifel Frau Eder anrufen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807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EF37E4-89D6-EEAA-A2EB-7F60EEAC6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Wahlvorstand ab 18:00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886A04-023E-D0E1-235E-8CDD04652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Urne mit dem weißen Stimmzettel leeren und diese nacheinander öffnen</a:t>
            </a:r>
          </a:p>
          <a:p>
            <a:r>
              <a:rPr lang="de-DE" dirty="0">
                <a:sym typeface="Wingdings" panose="05000000000000000000" pitchFamily="2" charset="2"/>
              </a:rPr>
              <a:t> weiße Umschläge auf Extrastapel, verpacken +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„Entleerte weiße Stimmzettelumschläge“ draufkleben</a:t>
            </a:r>
          </a:p>
          <a:p>
            <a:r>
              <a:rPr lang="de-DE" dirty="0"/>
              <a:t>Ist im weißen Umschlag ein Stimmzettel für Bürgermeister, Landrat, Gemeinderat und Kreistag </a:t>
            </a:r>
            <a:r>
              <a:rPr lang="de-DE" dirty="0">
                <a:sym typeface="Wingdings" panose="05000000000000000000" pitchFamily="2" charset="2"/>
              </a:rPr>
              <a:t> insgesamt 4 Stimmzettel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jeweiligen Stimmzettel in 4 verschiedene Urnen geben</a:t>
            </a:r>
          </a:p>
          <a:p>
            <a:r>
              <a:rPr lang="de-DE" dirty="0"/>
              <a:t>Wenn ein Stimmzettelumschlag nicht alle 4 Stimmzettel enthalten hat auf einen extra Stapel legen</a:t>
            </a:r>
          </a:p>
          <a:p>
            <a:r>
              <a:rPr lang="de-DE" dirty="0"/>
              <a:t>Diesen Stapel auf die jeweiligen Wahlen aufteilen und jeden Stapel zählen</a:t>
            </a:r>
          </a:p>
          <a:p>
            <a:endParaRPr lang="de-DE" dirty="0"/>
          </a:p>
          <a:p>
            <a:endParaRPr lang="de-DE" dirty="0">
              <a:sym typeface="Wingdings" panose="05000000000000000000" pitchFamily="2" charset="2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C089C97-66A5-C05F-80F7-8719A82CD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8434" y="5091197"/>
            <a:ext cx="2333853" cy="14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97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730AA-7A05-1530-44BF-703D566F2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Aufgaben Wahlvorsteher ab 15:45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9C1B31-6920-4AE8-4DA5-AB3E100DD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28804"/>
            <a:ext cx="9601200" cy="3581400"/>
          </a:xfrm>
        </p:spPr>
        <p:txBody>
          <a:bodyPr/>
          <a:lstStyle/>
          <a:p>
            <a:r>
              <a:rPr lang="de-DE" dirty="0"/>
              <a:t>Holt ab 15:45 Uhr die Unterlagen im Trauzimmer der Gemeinde Bad Endorf</a:t>
            </a:r>
            <a:br>
              <a:rPr lang="de-DE" dirty="0"/>
            </a:br>
            <a:endParaRPr lang="de-DE" dirty="0"/>
          </a:p>
          <a:p>
            <a:r>
              <a:rPr lang="de-DE" dirty="0"/>
              <a:t>Prüfen, ob die Wahlurnen leer und unbeschädigt sind, dann verschließen und nicht mehr öffnen, Schlüssel einziehen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Hinweis auf gesetzliche Pflichten: Unparteilichkeit und Verschwiegenheit, kurze Abstimmung mit dem Wahlvorstand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537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B7071C-4DDA-1551-0676-E26534928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Schriftführer ab 18:00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E91D48-DD5B-EB2D-AC4D-64D04FEE0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Angabe wie viele Stimmzettelumschläge keinen Stimmzettel für die jeweilige Wahl enthalten haben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Danach Aufteilung der Stimmzettel auf die jeweiligen Urnen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F845323-56C4-7800-7BF7-03FE5628D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22" y="3360950"/>
            <a:ext cx="10714555" cy="96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51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68F066-AFBF-F575-F3E7-C84BDFF25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u="sng" dirty="0"/>
              <a:t>Ergebnisermittlung ab 18:00 Uhr (Aufgabe Arbeitsgruppe 1)</a:t>
            </a:r>
            <a:br>
              <a:rPr lang="de-DE" b="1" u="sng" dirty="0"/>
            </a:br>
            <a:r>
              <a:rPr lang="de-DE" b="1" u="sng" dirty="0"/>
              <a:t>Gemeinderatswahl/ Kreistagswahl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1FF9A1-347B-3CD4-478A-19020A390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182533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Nacheinander jeweilige Urne öffnen und Gesamtanzahl der enthaltenen Stimmzettel an Schriftführer mitteilen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Stapelbildung </a:t>
            </a:r>
            <a:r>
              <a:rPr lang="de-DE" dirty="0">
                <a:sym typeface="Wingdings" panose="05000000000000000000" pitchFamily="2" charset="2"/>
              </a:rPr>
              <a:t> 5 Stapel</a:t>
            </a:r>
            <a:br>
              <a:rPr lang="de-DE" dirty="0">
                <a:sym typeface="Wingdings" panose="05000000000000000000" pitchFamily="2" charset="2"/>
              </a:rPr>
            </a:b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Stapel 1: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       </a:t>
            </a:r>
            <a:r>
              <a:rPr lang="de-DE" dirty="0"/>
              <a:t>zweifelsfrei gültige Stimmzettel, </a:t>
            </a:r>
          </a:p>
          <a:p>
            <a:pPr marL="0" indent="0">
              <a:buNone/>
            </a:pPr>
            <a:r>
              <a:rPr lang="de-DE" dirty="0"/>
              <a:t>       auf denen nur ein Wahlvorschlag unverändert </a:t>
            </a:r>
          </a:p>
          <a:p>
            <a:pPr marL="0" indent="0">
              <a:buNone/>
            </a:pPr>
            <a:r>
              <a:rPr lang="de-DE" dirty="0"/>
              <a:t>       gekennzeichnet wurde (nur Kopfleistenkreuze)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3064134-2146-E941-8AAA-34AD2506BE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2453" y="3492322"/>
            <a:ext cx="3330347" cy="297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4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B7BC24-8FF3-7DBA-F816-5830733FE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67338"/>
            <a:ext cx="9601200" cy="3581400"/>
          </a:xfrm>
        </p:spPr>
        <p:txBody>
          <a:bodyPr/>
          <a:lstStyle/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Stapel 2: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      </a:t>
            </a:r>
            <a:r>
              <a:rPr lang="de-DE" dirty="0"/>
              <a:t>zweifelsfrei gültige Stimmzettel, </a:t>
            </a:r>
          </a:p>
          <a:p>
            <a:pPr marL="0" indent="0">
              <a:buNone/>
            </a:pPr>
            <a:r>
              <a:rPr lang="de-DE" dirty="0"/>
              <a:t>      die innerhalb nur eines Wahlvorschlags </a:t>
            </a:r>
          </a:p>
          <a:p>
            <a:pPr marL="0" indent="0">
              <a:buNone/>
            </a:pPr>
            <a:r>
              <a:rPr lang="de-DE" dirty="0"/>
              <a:t>      verändert gekennzeichnet wurden</a:t>
            </a:r>
          </a:p>
          <a:p>
            <a:pPr marL="0" indent="0">
              <a:buNone/>
            </a:pPr>
            <a:r>
              <a:rPr lang="de-DE" dirty="0"/>
              <a:t>      (Kopfleistenkreuze, sowie verschiedene </a:t>
            </a:r>
          </a:p>
          <a:p>
            <a:pPr marL="0" indent="0">
              <a:buNone/>
            </a:pPr>
            <a:r>
              <a:rPr lang="de-DE" dirty="0"/>
              <a:t>      Stimmabgaben)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A5BB2B-9722-0BBF-97D0-69478A8C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de-DE" b="1" u="sng" dirty="0"/>
              <a:t>Ergebnisermittlung ab 18:00 Uhr (Aufgabe Arbeitsgruppe 1)</a:t>
            </a:r>
            <a:br>
              <a:rPr lang="de-DE" b="1" u="sng" dirty="0"/>
            </a:br>
            <a:r>
              <a:rPr lang="de-DE" b="1" u="sng" dirty="0"/>
              <a:t>Gemeinderatswahl/ Kreistagswahl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D27A78C-FEDA-EA23-DC73-8A3EF39E2C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9923" y="2665117"/>
            <a:ext cx="3384366" cy="302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7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6874C92-74DE-AD2A-A7A0-A59D5E30127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71600" y="2255007"/>
            <a:ext cx="10515600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Stapel 3: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       </a:t>
            </a:r>
            <a:r>
              <a:rPr lang="de-DE" dirty="0"/>
              <a:t>zweifelsfrei gültige Stimmzettel, </a:t>
            </a:r>
          </a:p>
          <a:p>
            <a:pPr marL="0" indent="0">
              <a:buNone/>
            </a:pPr>
            <a:r>
              <a:rPr lang="de-DE" dirty="0"/>
              <a:t>       auf denen verschiedene Wahlvorschläge </a:t>
            </a:r>
          </a:p>
          <a:p>
            <a:pPr marL="0" indent="0">
              <a:buNone/>
            </a:pPr>
            <a:r>
              <a:rPr lang="de-DE" dirty="0"/>
              <a:t>       verändert gekennzeichnet wurden</a:t>
            </a: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4BDD473-40BA-1766-63D9-45B9C96F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de-DE" b="1" u="sng" dirty="0"/>
              <a:t>Ergebnisermittlung ab 18:00 Uhr (Aufgabe Arbeitsgruppe 1)</a:t>
            </a:r>
            <a:br>
              <a:rPr lang="de-DE" b="1" u="sng" dirty="0"/>
            </a:br>
            <a:r>
              <a:rPr lang="de-DE" b="1" u="sng" dirty="0"/>
              <a:t>Gemeinderatswahl/ Kreistagswahl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550DD4F-CEA7-F0E1-160C-7C42DF0E60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4928" y="2576174"/>
            <a:ext cx="4392940" cy="39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5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4DD5E6-5CAA-6A13-4144-A13B3C57B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u="sng" dirty="0"/>
              <a:t>Ergebnisermittlung ab 18:00 Uhr (Aufgabe Arbeitsgruppe 1)</a:t>
            </a:r>
            <a:br>
              <a:rPr lang="de-DE" b="1" u="sng" dirty="0"/>
            </a:br>
            <a:r>
              <a:rPr lang="de-DE" b="1" u="sng" dirty="0"/>
              <a:t>Gemeinderatswahl/ Kreistagswahl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DB761D-6E6C-913B-9622-B364659DB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65400"/>
            <a:ext cx="9601200" cy="3264676"/>
          </a:xfrm>
        </p:spPr>
        <p:txBody>
          <a:bodyPr/>
          <a:lstStyle/>
          <a:p>
            <a:r>
              <a:rPr lang="de-DE" dirty="0">
                <a:sym typeface="Wingdings" panose="05000000000000000000" pitchFamily="2" charset="2"/>
              </a:rPr>
              <a:t>Stapel 4: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      </a:t>
            </a:r>
            <a:r>
              <a:rPr lang="de-DE" dirty="0"/>
              <a:t>nicht gekennzeichnete Stimmzettel </a:t>
            </a:r>
            <a:endParaRPr lang="de-DE" dirty="0">
              <a:sym typeface="Wingdings" panose="05000000000000000000" pitchFamily="2" charset="2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C0495E-BE84-592B-D4BF-166A36F8CF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3354" y="2741335"/>
            <a:ext cx="4021423" cy="359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3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CE3CB7-4C88-52A5-9D52-9A45048DC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u="sng" dirty="0"/>
              <a:t>Ergebnisermittlung ab 18:00 Uhr (Aufgabe Arbeitsgruppe 1)</a:t>
            </a:r>
            <a:br>
              <a:rPr lang="de-DE" b="1" u="sng" dirty="0"/>
            </a:br>
            <a:r>
              <a:rPr lang="de-DE" b="1" u="sng" dirty="0"/>
              <a:t>Gemeinderatswahl/ Kreistagswahl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0284AC-A795-EB5F-F481-11AD4DB2A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73866"/>
            <a:ext cx="9601200" cy="3920067"/>
          </a:xfrm>
        </p:spPr>
        <p:txBody>
          <a:bodyPr>
            <a:normAutofit/>
          </a:bodyPr>
          <a:lstStyle/>
          <a:p>
            <a:r>
              <a:rPr lang="de-DE" dirty="0"/>
              <a:t>Stapel 5:</a:t>
            </a:r>
          </a:p>
          <a:p>
            <a:pPr marL="0" indent="0">
              <a:buNone/>
            </a:pPr>
            <a:r>
              <a:rPr lang="de-DE" dirty="0"/>
              <a:t>       gekennzeichnete Stimmzettel</a:t>
            </a:r>
            <a:r>
              <a:rPr lang="de-DE" dirty="0">
                <a:sym typeface="Wingdings" pitchFamily="2" charset="2"/>
              </a:rPr>
              <a:t> mit Anlass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       zu Bedenken, über die Beschluss zu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       fassen ist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       (Beschlussfassung innerhalb der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        Arbeitsgruppe genügt)</a:t>
            </a:r>
            <a:br>
              <a:rPr lang="de-DE" dirty="0">
                <a:sym typeface="Wingdings" pitchFamily="2" charset="2"/>
              </a:rPr>
            </a:br>
            <a:br>
              <a:rPr lang="de-DE" dirty="0">
                <a:sym typeface="Wingdings" pitchFamily="2" charset="2"/>
              </a:rPr>
            </a:br>
            <a:endParaRPr lang="de-DE" dirty="0">
              <a:sym typeface="Wingdings" pitchFamily="2" charset="2"/>
            </a:endParaRPr>
          </a:p>
          <a:p>
            <a:r>
              <a:rPr lang="de-DE" dirty="0"/>
              <a:t>Über jeden Stimmzettel einzeln Beschluss</a:t>
            </a:r>
            <a:br>
              <a:rPr lang="de-DE" dirty="0"/>
            </a:br>
            <a:r>
              <a:rPr lang="de-DE" dirty="0"/>
              <a:t>fassen, mit Beschlussaufkleber</a:t>
            </a:r>
            <a:br>
              <a:rPr lang="de-DE" dirty="0"/>
            </a:br>
            <a:r>
              <a:rPr lang="de-DE" dirty="0"/>
              <a:t>versehen und beschriften 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6C77E32-9534-541B-4B83-2C3D608C5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267" y="2705204"/>
            <a:ext cx="5782733" cy="415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0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5DC7-9298-BA04-86BB-AEB13B410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u="sng" dirty="0"/>
              <a:t>Ergebnisermittlung ab 18:00 Uhr (Aufgabe Arbeitsgruppe 1)</a:t>
            </a:r>
            <a:br>
              <a:rPr lang="de-DE" b="1" u="sng" dirty="0"/>
            </a:br>
            <a:r>
              <a:rPr lang="de-DE" b="1" u="sng" dirty="0"/>
              <a:t>Gemeinderatswahl/ Kreistagswahl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9CBD9A-DB9B-0BB0-9040-473E627BB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39999"/>
            <a:ext cx="9601200" cy="4013201"/>
          </a:xfrm>
        </p:spPr>
        <p:txBody>
          <a:bodyPr>
            <a:normAutofit fontScale="92500"/>
          </a:bodyPr>
          <a:lstStyle/>
          <a:p>
            <a:r>
              <a:rPr lang="de-DE" dirty="0"/>
              <a:t>WES auf Computer öffnen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Wahlberechtigte ohne Wahlschein, Wahlberechtigte mit Wahlschein und Wähler insgesamt aus dem Wählerverzeichnis übernehmen und eintragen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Ursprünglich in Urne enthaltenen Stimmzettel der jeweiligen Wahl zählen und eintragen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Stapel, der nicht gekennzeichneten Stimmzettel zählen (Stapel 4) und eintragen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Stimmzettel des ersten Stapels auf die jeweiligen Parteien aufteilen und das jeweilige Ergebnis eintragen </a:t>
            </a:r>
            <a:r>
              <a:rPr lang="de-DE" dirty="0">
                <a:sym typeface="Wingdings" panose="05000000000000000000" pitchFamily="2" charset="2"/>
              </a:rPr>
              <a:t> Beschlussfassungen müssen im WES extra angegeben werden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8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6CB5D-3E58-F800-BFBD-6BCF91E41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/>
              <a:t>Abschluss der Wahlergebnisfeststellung des Gemeinderates/Kreistag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D8A5E68-F818-FF4B-E336-188F2A5A2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Falls besondere Vorkommnisse bei der Ergebnisfeststellung aufgetreten sind, muss dies in der Niederschrift angegebenen werden</a:t>
            </a:r>
          </a:p>
          <a:p>
            <a:r>
              <a:rPr lang="de-DE" dirty="0"/>
              <a:t>Waren keine besonderen Vorkommnisse zu verzeichnen</a:t>
            </a:r>
            <a:r>
              <a:rPr lang="de-DE" dirty="0">
                <a:sym typeface="Wingdings" panose="05000000000000000000" pitchFamily="2" charset="2"/>
              </a:rPr>
              <a:t> auf der Niederschrift „waren nicht zu verzeichnen“ ankreuzen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4DB0212-8539-524E-3D2A-068C823EA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532" y="3744681"/>
            <a:ext cx="5369187" cy="304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2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488D38-70E6-70EA-77FD-5233F3A84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/>
              <a:t>Unterschrift des Wahlvorstandes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3BA309F-2F48-132C-630F-8FFFF0146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945" y="2094362"/>
            <a:ext cx="7948510" cy="37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46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5986B-3095-9A15-6DA3-687B165BC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Bündelung der Pakete</a:t>
            </a:r>
            <a:r>
              <a:rPr lang="de-DE" dirty="0"/>
              <a:t>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D58EA1-29E7-EE04-FD18-838E105CF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84396"/>
            <a:ext cx="9601200" cy="4495800"/>
          </a:xfrm>
        </p:spPr>
        <p:txBody>
          <a:bodyPr>
            <a:normAutofit/>
          </a:bodyPr>
          <a:lstStyle/>
          <a:p>
            <a:r>
              <a:rPr lang="de-DE" dirty="0"/>
              <a:t>Ein Paket mit beschlussmäßig behandelten</a:t>
            </a:r>
            <a:br>
              <a:rPr lang="de-DE" dirty="0"/>
            </a:br>
            <a:r>
              <a:rPr lang="de-DE" dirty="0"/>
              <a:t>Stimmzetteln</a:t>
            </a:r>
            <a:br>
              <a:rPr lang="de-DE" dirty="0"/>
            </a:br>
            <a:endParaRPr lang="de-DE" dirty="0"/>
          </a:p>
          <a:p>
            <a:r>
              <a:rPr lang="de-DE" dirty="0"/>
              <a:t>Ein Paket mit beschlussmäßig behandelten</a:t>
            </a:r>
            <a:br>
              <a:rPr lang="de-DE" dirty="0"/>
            </a:br>
            <a:r>
              <a:rPr lang="de-DE" dirty="0"/>
              <a:t>Wahlscheinen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Ein Paket mit der bzw. den Niederschriften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Ein Paket mit dem Verzeichnis/ Aufzählung für</a:t>
            </a:r>
            <a:br>
              <a:rPr lang="de-DE" dirty="0"/>
            </a:br>
            <a:r>
              <a:rPr lang="de-DE" dirty="0"/>
              <a:t>ungültig erklärte Wahlscheine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 alle Pakete versiegeln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5DE2449-F0F8-CDEF-1AA9-907A8EBB0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511" y="824811"/>
            <a:ext cx="4056300" cy="577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973DDC-D864-A8AB-5B06-E4C9A60C7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1125"/>
          </a:xfrm>
        </p:spPr>
        <p:txBody>
          <a:bodyPr>
            <a:normAutofit/>
          </a:bodyPr>
          <a:lstStyle/>
          <a:p>
            <a:r>
              <a:rPr lang="de-DE" b="1" u="sng" dirty="0"/>
              <a:t>Aufgaben Schriftführer ab 15:45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CD7F6C-CBCC-BD79-AFC5-8919596A6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38131"/>
            <a:ext cx="9601200" cy="4029269"/>
          </a:xfrm>
        </p:spPr>
        <p:txBody>
          <a:bodyPr>
            <a:normAutofit/>
          </a:bodyPr>
          <a:lstStyle/>
          <a:p>
            <a:r>
              <a:rPr lang="de-DE" dirty="0"/>
              <a:t>Eintragung der Namen des Wahlvorstandes in die Niederschriften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C8650FF-7BF8-29CE-6F8E-BC8BC65B1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935" y="2614662"/>
            <a:ext cx="6426530" cy="335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1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F8ECAC6-DBF5-7997-F0A0-6833E780FDEA}"/>
              </a:ext>
            </a:extLst>
          </p:cNvPr>
          <p:cNvSpPr txBox="1"/>
          <p:nvPr/>
        </p:nvSpPr>
        <p:spPr>
          <a:xfrm>
            <a:off x="1379255" y="2171700"/>
            <a:ext cx="90280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de-DE" sz="20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000" dirty="0">
              <a:solidFill>
                <a:schemeClr val="tx2"/>
              </a:solidFill>
            </a:endParaRPr>
          </a:p>
          <a:p>
            <a:pPr marL="342900" indent="-342900">
              <a:buFont typeface="Franklin Gothic Book" panose="020B0503020102020204" pitchFamily="34" charset="0"/>
              <a:buChar char="■"/>
            </a:pPr>
            <a:r>
              <a:rPr lang="de-DE" sz="2000" dirty="0">
                <a:solidFill>
                  <a:schemeClr val="tx2"/>
                </a:solidFill>
              </a:rPr>
              <a:t>Ein Paket mit gültigen Stimmzetteln</a:t>
            </a:r>
            <a:br>
              <a:rPr lang="de-DE" sz="2000" dirty="0">
                <a:solidFill>
                  <a:schemeClr val="tx2"/>
                </a:solidFill>
              </a:rPr>
            </a:br>
            <a:r>
              <a:rPr lang="de-DE" sz="2000" dirty="0">
                <a:solidFill>
                  <a:schemeClr val="tx2"/>
                </a:solidFill>
              </a:rPr>
              <a:t>ohne Anlass zu Bedenken, auf denen die</a:t>
            </a:r>
            <a:br>
              <a:rPr lang="de-DE" sz="2000" dirty="0">
                <a:solidFill>
                  <a:schemeClr val="tx2"/>
                </a:solidFill>
              </a:rPr>
            </a:br>
            <a:r>
              <a:rPr lang="de-DE" sz="2000" dirty="0">
                <a:solidFill>
                  <a:schemeClr val="tx2"/>
                </a:solidFill>
              </a:rPr>
              <a:t>Listekreuze angegeben wurden</a:t>
            </a:r>
            <a:br>
              <a:rPr lang="de-DE" sz="2000" dirty="0">
                <a:solidFill>
                  <a:schemeClr val="tx2"/>
                </a:solidFill>
              </a:rPr>
            </a:br>
            <a:r>
              <a:rPr lang="de-DE" sz="2000" dirty="0">
                <a:solidFill>
                  <a:schemeClr val="tx2"/>
                </a:solidFill>
              </a:rPr>
              <a:t>- geordnet nach Wahlvorschlägen –</a:t>
            </a:r>
            <a:br>
              <a:rPr lang="de-DE" sz="2000" dirty="0">
                <a:solidFill>
                  <a:schemeClr val="tx2"/>
                </a:solidFill>
              </a:rPr>
            </a:br>
            <a:endParaRPr lang="de-DE" sz="2000" dirty="0">
              <a:solidFill>
                <a:schemeClr val="tx2"/>
              </a:solidFill>
            </a:endParaRPr>
          </a:p>
          <a:p>
            <a:r>
              <a:rPr lang="de-DE" sz="2000" dirty="0"/>
              <a:t>     </a:t>
            </a:r>
            <a:r>
              <a:rPr lang="de-DE" sz="2000" dirty="0">
                <a:sym typeface="Wingdings" panose="05000000000000000000" pitchFamily="2" charset="2"/>
              </a:rPr>
              <a:t>Pakete versiegeln</a:t>
            </a:r>
            <a:endParaRPr lang="de-DE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64FD7E-1667-7059-6A03-CD30714D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de-DE" b="1" u="sng" dirty="0"/>
              <a:t>Bündelung der Pakete</a:t>
            </a:r>
            <a:r>
              <a:rPr lang="de-DE" dirty="0"/>
              <a:t>	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1BC8CB5-CDF8-CFFF-074B-8CDD924C3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992" y="2386147"/>
            <a:ext cx="4064209" cy="28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9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E901F9E-A5D4-2540-52AE-1A955847C91B}"/>
              </a:ext>
            </a:extLst>
          </p:cNvPr>
          <p:cNvSpPr txBox="1"/>
          <p:nvPr/>
        </p:nvSpPr>
        <p:spPr>
          <a:xfrm>
            <a:off x="1464734" y="1880542"/>
            <a:ext cx="508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de-DE" sz="2000" dirty="0"/>
              <a:t>Gültige Stimmzettel, ohne Anlass zu Bedenken, auf denen innerhalb eines Wahlvorschlages Veränderungen enthalten sind</a:t>
            </a:r>
            <a:br>
              <a:rPr lang="de-DE" sz="2000" dirty="0"/>
            </a:br>
            <a:r>
              <a:rPr lang="de-DE" sz="2000" dirty="0"/>
              <a:t> - geordnet nach Wahlvorschlägen –</a:t>
            </a:r>
            <a:br>
              <a:rPr lang="de-DE" sz="2000" dirty="0"/>
            </a:br>
            <a:endParaRPr lang="de-DE" sz="2000" dirty="0"/>
          </a:p>
          <a:p>
            <a:r>
              <a:rPr lang="de-DE" sz="2000" dirty="0">
                <a:sym typeface="Wingdings" panose="05000000000000000000" pitchFamily="2" charset="2"/>
              </a:rPr>
              <a:t>      Pakete versiegeln</a:t>
            </a:r>
          </a:p>
          <a:p>
            <a:pPr marL="285750" indent="-285750">
              <a:buFont typeface="Franklin Gothic Book" panose="020B0503020102020204" pitchFamily="34" charset="0"/>
              <a:buChar char="■"/>
            </a:pPr>
            <a:endParaRPr lang="de-DE" sz="2000" dirty="0">
              <a:sym typeface="Wingdings" panose="05000000000000000000" pitchFamily="2" charset="2"/>
            </a:endParaRPr>
          </a:p>
          <a:p>
            <a:endParaRPr lang="de-DE" sz="2000" dirty="0">
              <a:sym typeface="Wingdings" panose="05000000000000000000" pitchFamily="2" charset="2"/>
            </a:endParaRPr>
          </a:p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de-DE" sz="2000" dirty="0"/>
              <a:t>Gültige Stimmzettel, ohne Anlass zu Bedenken, auf denen bei verschiedenen Wahlvorschlägen Veränderungen gemacht worden waren</a:t>
            </a:r>
            <a:br>
              <a:rPr lang="de-DE" sz="2000" dirty="0"/>
            </a:br>
            <a:br>
              <a:rPr lang="de-DE" sz="2000" dirty="0"/>
            </a:br>
            <a:r>
              <a:rPr lang="de-DE" sz="2000" dirty="0">
                <a:sym typeface="Wingdings" panose="05000000000000000000" pitchFamily="2" charset="2"/>
              </a:rPr>
              <a:t>Paket versiegeln</a:t>
            </a:r>
            <a:endParaRPr lang="de-DE" sz="20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95A6E0A-B902-FBA5-B521-7BB1DA30C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de-DE" b="1" u="sng" dirty="0"/>
              <a:t>Bündelung der Pakete</a:t>
            </a:r>
            <a:r>
              <a:rPr lang="de-DE" dirty="0"/>
              <a:t>	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4169229-224A-3DE6-0E18-5C52C20DF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58" y="726415"/>
            <a:ext cx="4064209" cy="289574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91C31E8-5C18-014D-F0B1-59D2FAD92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58" y="3859032"/>
            <a:ext cx="4064209" cy="28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F829A4C-5E50-4D6A-F150-A8911E57559F}"/>
              </a:ext>
            </a:extLst>
          </p:cNvPr>
          <p:cNvSpPr txBox="1"/>
          <p:nvPr/>
        </p:nvSpPr>
        <p:spPr>
          <a:xfrm>
            <a:off x="1397001" y="2180167"/>
            <a:ext cx="4546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Franklin Gothic Book" panose="020B0503020102020204" pitchFamily="34" charset="0"/>
              <a:buChar char="■"/>
            </a:pPr>
            <a:r>
              <a:rPr lang="de-DE" sz="2000" dirty="0"/>
              <a:t>Nicht gekennzeichnete (leer abgegebene) Stimmzettel</a:t>
            </a:r>
            <a:br>
              <a:rPr lang="de-DE" sz="2000" dirty="0"/>
            </a:br>
            <a:br>
              <a:rPr lang="de-DE" sz="2000" dirty="0"/>
            </a:br>
            <a:r>
              <a:rPr lang="de-DE" sz="2000" dirty="0">
                <a:sym typeface="Wingdings" panose="05000000000000000000" pitchFamily="2" charset="2"/>
              </a:rPr>
              <a:t>Paket versiegeln</a:t>
            </a:r>
          </a:p>
          <a:p>
            <a:pPr marL="342900" indent="-342900">
              <a:buFont typeface="Franklin Gothic Book" panose="020B0503020102020204" pitchFamily="34" charset="0"/>
              <a:buChar char="■"/>
            </a:pPr>
            <a:endParaRPr lang="de-DE" sz="2000" dirty="0">
              <a:sym typeface="Wingdings" panose="05000000000000000000" pitchFamily="2" charset="2"/>
            </a:endParaRPr>
          </a:p>
          <a:p>
            <a:pPr marL="342900" indent="-342900">
              <a:buFont typeface="Franklin Gothic Book" panose="020B0503020102020204" pitchFamily="34" charset="0"/>
              <a:buChar char="■"/>
            </a:pPr>
            <a:endParaRPr lang="de-DE" sz="2000" dirty="0">
              <a:sym typeface="Wingdings" panose="05000000000000000000" pitchFamily="2" charset="2"/>
            </a:endParaRPr>
          </a:p>
          <a:p>
            <a:pPr marL="342900" indent="-342900">
              <a:buFont typeface="Franklin Gothic Book" panose="020B0503020102020204" pitchFamily="34" charset="0"/>
              <a:buChar char="■"/>
            </a:pPr>
            <a:endParaRPr lang="de-DE" sz="2000" dirty="0">
              <a:sym typeface="Wingdings" panose="05000000000000000000" pitchFamily="2" charset="2"/>
            </a:endParaRPr>
          </a:p>
          <a:p>
            <a:pPr marL="342900" indent="-342900">
              <a:buFont typeface="Franklin Gothic Book" panose="020B0503020102020204" pitchFamily="34" charset="0"/>
              <a:buChar char="■"/>
            </a:pPr>
            <a:r>
              <a:rPr lang="de-DE" sz="2000" dirty="0"/>
              <a:t>Eingenommene Wahlscheine</a:t>
            </a:r>
            <a:br>
              <a:rPr lang="de-DE" sz="2000" dirty="0"/>
            </a:br>
            <a:br>
              <a:rPr lang="de-DE" sz="2000" dirty="0"/>
            </a:br>
            <a:r>
              <a:rPr lang="de-DE" sz="2000" dirty="0">
                <a:sym typeface="Wingdings" panose="05000000000000000000" pitchFamily="2" charset="2"/>
              </a:rPr>
              <a:t> Paket versiegeln</a:t>
            </a:r>
            <a:endParaRPr lang="de-DE" sz="2000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43D2178-63CE-4B01-5E45-F87AC3EAD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de-DE" b="1" u="sng" dirty="0"/>
              <a:t>Bündelung der Pakete</a:t>
            </a:r>
            <a:r>
              <a:rPr lang="de-DE" dirty="0"/>
              <a:t>	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0ABC86-D504-E54B-1B21-D128AC141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355" y="808043"/>
            <a:ext cx="3943553" cy="29148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8690F97-28AE-70CF-560F-C64F93B08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201" y="3722843"/>
            <a:ext cx="4057859" cy="281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7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DE3203-E095-7F19-C345-4447041CF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/>
              <a:t>Beispiel für die Siegel für die Pakete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66F498-6CAA-4A8D-F7F7-D4DD33A80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547" y="2788685"/>
            <a:ext cx="4451305" cy="181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92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9E606-A886-5CBF-6EB7-DBCB324A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Ergebnisermittlung ab 18:00 Uhr (Aufgaben aller) Bürgermeister/Landrat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ACB042-7C56-5137-3878-59A80C64C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74333"/>
            <a:ext cx="9601200" cy="3793067"/>
          </a:xfrm>
        </p:spPr>
        <p:txBody>
          <a:bodyPr/>
          <a:lstStyle/>
          <a:p>
            <a:r>
              <a:rPr lang="de-DE" dirty="0"/>
              <a:t>Jeweilige Urne öffnen, alle enthaltenen Stimmzettel zählen und Zählergebnis dem Schriftführer mitteilen</a:t>
            </a:r>
          </a:p>
          <a:p>
            <a:r>
              <a:rPr lang="de-DE" dirty="0"/>
              <a:t>Stapelbildung: 3 Stapel</a:t>
            </a:r>
          </a:p>
          <a:p>
            <a:r>
              <a:rPr lang="de-DE" dirty="0"/>
              <a:t>Stapel 1:</a:t>
            </a:r>
          </a:p>
          <a:p>
            <a:pPr marL="0" indent="0">
              <a:buNone/>
            </a:pPr>
            <a:r>
              <a:rPr lang="de-DE" dirty="0">
                <a:sym typeface="Wingdings" pitchFamily="2" charset="2"/>
              </a:rPr>
              <a:t>      Zweifelsfrei gültig gekennzeichnete Stimmzettel,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      geordnet nach Personen</a:t>
            </a:r>
          </a:p>
          <a:p>
            <a:endParaRPr lang="de-DE" dirty="0">
              <a:sym typeface="Wingdings" pitchFamily="2" charset="2"/>
            </a:endParaRPr>
          </a:p>
          <a:p>
            <a:pPr marL="0" indent="0">
              <a:buNone/>
            </a:pPr>
            <a:endParaRPr lang="de-DE" dirty="0">
              <a:sym typeface="Wingdings" pitchFamily="2" charset="2"/>
            </a:endParaRPr>
          </a:p>
          <a:p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26DA2F0-540C-7A12-07AD-640076331CC9}"/>
              </a:ext>
            </a:extLst>
          </p:cNvPr>
          <p:cNvGrpSpPr/>
          <p:nvPr/>
        </p:nvGrpSpPr>
        <p:grpSpPr>
          <a:xfrm>
            <a:off x="3935356" y="4419600"/>
            <a:ext cx="7934911" cy="2895600"/>
            <a:chOff x="719483" y="2420888"/>
            <a:chExt cx="8029688" cy="3240394"/>
          </a:xfrm>
        </p:grpSpPr>
        <p:sp>
          <p:nvSpPr>
            <p:cNvPr id="5" name="AutoShape 80">
              <a:extLst>
                <a:ext uri="{FF2B5EF4-FFF2-40B4-BE49-F238E27FC236}">
                  <a16:creationId xmlns:a16="http://schemas.microsoft.com/office/drawing/2014/main" id="{AC3FAFCD-0BB5-5BEC-77C5-1FD9196DE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9846" y="5260350"/>
              <a:ext cx="525684" cy="40093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9DE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6" name="AutoShape 81">
              <a:extLst>
                <a:ext uri="{FF2B5EF4-FFF2-40B4-BE49-F238E27FC236}">
                  <a16:creationId xmlns:a16="http://schemas.microsoft.com/office/drawing/2014/main" id="{F356AC7A-73A3-54AA-AF58-61425E8D7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5260" y="5260350"/>
              <a:ext cx="525684" cy="40093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9DE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7" name="AutoShape 82">
              <a:extLst>
                <a:ext uri="{FF2B5EF4-FFF2-40B4-BE49-F238E27FC236}">
                  <a16:creationId xmlns:a16="http://schemas.microsoft.com/office/drawing/2014/main" id="{33858E5C-002B-F4AA-2D37-52A4474AD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2500" y="5260350"/>
              <a:ext cx="525684" cy="40093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9DE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8" name="Text Box 86">
              <a:extLst>
                <a:ext uri="{FF2B5EF4-FFF2-40B4-BE49-F238E27FC236}">
                  <a16:creationId xmlns:a16="http://schemas.microsoft.com/office/drawing/2014/main" id="{BEDD6036-3134-DC4B-571F-1C7393148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056" y="2426757"/>
              <a:ext cx="236223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b="1" dirty="0">
                  <a:solidFill>
                    <a:srgbClr val="58585A"/>
                  </a:solidFill>
                  <a:latin typeface="Arial" pitchFamily="34" charset="0"/>
                  <a:cs typeface="Arial" pitchFamily="34" charset="0"/>
                </a:rPr>
                <a:t>Wahlvorschlag 1</a:t>
              </a:r>
            </a:p>
          </p:txBody>
        </p:sp>
        <p:sp>
          <p:nvSpPr>
            <p:cNvPr id="9" name="Text Box 86">
              <a:extLst>
                <a:ext uri="{FF2B5EF4-FFF2-40B4-BE49-F238E27FC236}">
                  <a16:creationId xmlns:a16="http://schemas.microsoft.com/office/drawing/2014/main" id="{2D16F097-8423-8EE0-459D-5B46D03973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3524" y="2420888"/>
              <a:ext cx="236223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b="1" dirty="0">
                  <a:solidFill>
                    <a:srgbClr val="58585A"/>
                  </a:solidFill>
                  <a:latin typeface="Arial" pitchFamily="34" charset="0"/>
                  <a:cs typeface="Arial" pitchFamily="34" charset="0"/>
                </a:rPr>
                <a:t>Wahlvorschlag 2</a:t>
              </a:r>
            </a:p>
          </p:txBody>
        </p:sp>
        <p:sp>
          <p:nvSpPr>
            <p:cNvPr id="10" name="Text Box 86">
              <a:extLst>
                <a:ext uri="{FF2B5EF4-FFF2-40B4-BE49-F238E27FC236}">
                  <a16:creationId xmlns:a16="http://schemas.microsoft.com/office/drawing/2014/main" id="{DE5BC664-FDCE-9BD5-608C-4B64B948A7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1361" y="2420888"/>
              <a:ext cx="236223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b="1" dirty="0">
                  <a:solidFill>
                    <a:srgbClr val="58585A"/>
                  </a:solidFill>
                  <a:latin typeface="Arial" pitchFamily="34" charset="0"/>
                  <a:cs typeface="Arial" pitchFamily="34" charset="0"/>
                </a:rPr>
                <a:t>Wahlvorschlag 3</a:t>
              </a:r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F49C85BC-6E64-F21B-3864-8748E179B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483" y="3059826"/>
              <a:ext cx="2413383" cy="1909547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CB1EA75E-80C5-75C2-A08C-28A39F3F6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7476" y="3056989"/>
              <a:ext cx="2413383" cy="1909547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BAB3A4BC-0CEE-C765-3BDA-DA7D71B58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5788" y="3056057"/>
              <a:ext cx="2413383" cy="19095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005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6F5B62-6962-3429-00DF-7282583A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Ergebnisermittlung ab 18:00 Uhr (Aufgaben aller) Bürgermeister/Landrat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E059F74-B1E4-411D-EA50-7104FCFC0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/>
          <a:lstStyle/>
          <a:p>
            <a:r>
              <a:rPr lang="de-DE" dirty="0"/>
              <a:t>Stapel 2:</a:t>
            </a:r>
          </a:p>
          <a:p>
            <a:pPr marL="0" indent="0">
              <a:buNone/>
            </a:pPr>
            <a:r>
              <a:rPr lang="de-DE" dirty="0">
                <a:sym typeface="Wingdings" pitchFamily="2" charset="2"/>
              </a:rPr>
              <a:t>      Nicht gekennzeichnete (= leer abgegebene) Stimmzettel</a:t>
            </a:r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7007C67-E07D-31E4-84A7-7C494060D0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852" y="3429000"/>
            <a:ext cx="2413383" cy="190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30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CF915C-8CE8-82D6-80F8-F11F71838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Stapel 3:</a:t>
            </a:r>
          </a:p>
          <a:p>
            <a:pPr marL="0" indent="0">
              <a:buNone/>
            </a:pPr>
            <a:r>
              <a:rPr lang="de-DE" dirty="0">
                <a:sym typeface="Wingdings" pitchFamily="2" charset="2"/>
              </a:rPr>
              <a:t>      Gekennzeichnete Stimmzettel </a:t>
            </a:r>
            <a:r>
              <a:rPr lang="de-DE" b="1" dirty="0">
                <a:sym typeface="Wingdings" pitchFamily="2" charset="2"/>
              </a:rPr>
              <a:t>mit Anlass zu Bedenken</a:t>
            </a:r>
            <a:r>
              <a:rPr lang="de-DE" dirty="0">
                <a:sym typeface="Wingdings" pitchFamily="2" charset="2"/>
              </a:rPr>
              <a:t>,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      über die Beschluss zu fassen ist</a:t>
            </a:r>
            <a:br>
              <a:rPr lang="de-DE" dirty="0">
                <a:sym typeface="Wingdings" pitchFamily="2" charset="2"/>
              </a:rPr>
            </a:br>
            <a:endParaRPr lang="de-DE" dirty="0">
              <a:sym typeface="Wingdings" pitchFamily="2" charset="2"/>
            </a:endParaRPr>
          </a:p>
          <a:p>
            <a:r>
              <a:rPr lang="de-DE" dirty="0"/>
              <a:t>Beschlussfassung in jedem Einzelfall</a:t>
            </a:r>
            <a:br>
              <a:rPr lang="de-DE" dirty="0"/>
            </a:br>
            <a:endParaRPr lang="de-DE" dirty="0"/>
          </a:p>
          <a:p>
            <a:r>
              <a:rPr lang="de-DE" dirty="0"/>
              <a:t>Beschlussvermerk auf Rückseite des</a:t>
            </a:r>
            <a:br>
              <a:rPr lang="de-DE" dirty="0"/>
            </a:br>
            <a:r>
              <a:rPr lang="de-DE" dirty="0"/>
              <a:t>Stimmzettels anbringen</a:t>
            </a:r>
          </a:p>
          <a:p>
            <a:pPr marL="0" indent="0">
              <a:buNone/>
            </a:pPr>
            <a:endParaRPr lang="de-DE" dirty="0">
              <a:sym typeface="Wingdings" pitchFamily="2" charset="2"/>
            </a:endParaRPr>
          </a:p>
          <a:p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88F840A-C78B-DC68-2476-068D68B16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de-DE" b="1" dirty="0"/>
              <a:t>Ergebnisermittlung ab 18:00 Uhr (Aufgaben aller) Bürgermeister/Landrat</a:t>
            </a:r>
          </a:p>
        </p:txBody>
      </p:sp>
      <p:pic>
        <p:nvPicPr>
          <p:cNvPr id="2" name="Inhaltsplatzhalter 3">
            <a:extLst>
              <a:ext uri="{FF2B5EF4-FFF2-40B4-BE49-F238E27FC236}">
                <a16:creationId xmlns:a16="http://schemas.microsoft.com/office/drawing/2014/main" id="{23728573-EC68-CDA8-4632-A023E0ABFD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467" y="3141134"/>
            <a:ext cx="5232400" cy="368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3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547F54-5472-CCB6-A5EF-54E4DD56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Angabe der beschlussmäßig behandelten Stimmzettel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2BEB2C5-56B7-2711-FAB8-E9809489F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4630" y="3081271"/>
            <a:ext cx="7137004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638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C5693-1B0A-6433-17CF-FE5811736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Behandlung der Stapel 2 und 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CEF58A-20A4-8A7A-C9D8-213CEDD78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44133"/>
            <a:ext cx="9601200" cy="3581400"/>
          </a:xfrm>
        </p:spPr>
        <p:txBody>
          <a:bodyPr/>
          <a:lstStyle/>
          <a:p>
            <a:r>
              <a:rPr lang="de-DE" dirty="0"/>
              <a:t>Stapel 2: Stimmzettel zählen und in der Nummer 3.7 a) eintragen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Stapel 3: Stimmzettel, die für Ungültig erklärt wurden, zählen und in Nummer 3.7b) eintragen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A) und b) zusammenzählen und in c) eintragen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E476C44-5BA9-4398-336F-3BF287C5C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282" y="4161742"/>
            <a:ext cx="6569436" cy="232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3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58F16D-AA38-535C-0274-C23BB6251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Ermittlung der gültigen Stimmen des Stapel 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62D0C7-0A3E-61CB-542F-8D6585C54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Stapel 1 nach Bewerber aufteilen, zählen und in die Niederschrift eintragen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71CF4A4-3AC6-76CE-1ADF-E989D1DFD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822" y="2911310"/>
            <a:ext cx="5208431" cy="4046839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0416C52D-A142-F280-CC3B-7191C667DD82}"/>
              </a:ext>
            </a:extLst>
          </p:cNvPr>
          <p:cNvCxnSpPr>
            <a:cxnSpLocks/>
          </p:cNvCxnSpPr>
          <p:nvPr/>
        </p:nvCxnSpPr>
        <p:spPr>
          <a:xfrm flipH="1">
            <a:off x="9536611" y="3394166"/>
            <a:ext cx="99592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70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274D9-432B-B152-DB10-0EB883EB5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Aufgaben Schriftführer ab 15:45 Uhr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AC9661-758F-185E-8718-83701F506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Eintragung der Uhrzeit, wann der Briefwahlvorstand zusammentrat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Gut lesbar die Nummern der ungültigen Wahlscheine anbringen, damit diese aussortiert werden können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6D9FDB6-32C1-C7FB-3C6F-8EA1C7755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582" y="3047503"/>
            <a:ext cx="6540836" cy="17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711CDDC-4F80-5A25-CE56-2F5E7CF93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3895" y="2856042"/>
            <a:ext cx="8564210" cy="114591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317897F-4D45-3049-5E07-501489CBF152}"/>
              </a:ext>
            </a:extLst>
          </p:cNvPr>
          <p:cNvSpPr txBox="1"/>
          <p:nvPr/>
        </p:nvSpPr>
        <p:spPr>
          <a:xfrm>
            <a:off x="1837507" y="677482"/>
            <a:ext cx="94313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400" b="1" dirty="0"/>
              <a:t>Ermittlung der abgegebenen Stimmen </a:t>
            </a:r>
          </a:p>
        </p:txBody>
      </p:sp>
    </p:spTree>
    <p:extLst>
      <p:ext uri="{BB962C8B-B14F-4D97-AF65-F5344CB8AC3E}">
        <p14:creationId xmlns:p14="http://schemas.microsoft.com/office/powerpoint/2010/main" val="24196496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F0477C-2EA8-897E-0388-2AEA20F6B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Übergabe der Wahlunterlagen ans Wahlamt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A83EFA-6B32-190D-14F2-BF37B53BD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1" y="2260599"/>
            <a:ext cx="9601200" cy="4064000"/>
          </a:xfrm>
        </p:spPr>
        <p:txBody>
          <a:bodyPr>
            <a:normAutofit/>
          </a:bodyPr>
          <a:lstStyle/>
          <a:p>
            <a:r>
              <a:rPr lang="de-DE" sz="2200" dirty="0"/>
              <a:t>Schriftführer + Wahlvorsteher bringen alle verpackten Pakete zur Gemeinde</a:t>
            </a:r>
          </a:p>
          <a:p>
            <a:endParaRPr lang="de-DE" sz="2600" dirty="0"/>
          </a:p>
          <a:p>
            <a:endParaRPr lang="de-DE" sz="1600" dirty="0"/>
          </a:p>
          <a:p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r>
              <a:rPr lang="de-DE" sz="2200" dirty="0"/>
              <a:t>Unterschrift des Wahlvorstandes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7C2D1A4-5734-4A1E-CE71-6AA15DEAD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0" y="2908123"/>
            <a:ext cx="3835597" cy="341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8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F95C07-B748-2D19-8321-B2AF889B1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Übergabe der Wahlunterlagen	ans Wahlamt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CCC81B-D8EC-D6D2-3CAD-477846EFA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1" y="2209797"/>
            <a:ext cx="9601200" cy="3581400"/>
          </a:xfrm>
        </p:spPr>
        <p:txBody>
          <a:bodyPr/>
          <a:lstStyle/>
          <a:p>
            <a:r>
              <a:rPr lang="de-DE" dirty="0"/>
              <a:t>Alle zusammengepackten Wahlunterlagen im Trauungszimmer abstellen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Beschlussmäßig gefassten Stimmzettel, sowie Niederschrift im Zimmer </a:t>
            </a:r>
            <a:br>
              <a:rPr lang="de-DE" dirty="0"/>
            </a:br>
            <a:r>
              <a:rPr lang="de-DE" dirty="0"/>
              <a:t>E. 01  oder  E. 09   abgeben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Entlassung aus der Pflicht erst nach Frau Eders ausdrücklicher Zustimmung !</a:t>
            </a:r>
            <a:br>
              <a:rPr lang="de-DE" dirty="0"/>
            </a:br>
            <a:r>
              <a:rPr lang="de-DE" dirty="0"/>
              <a:t>(Alle warten!)</a:t>
            </a:r>
          </a:p>
        </p:txBody>
      </p:sp>
    </p:spTree>
    <p:extLst>
      <p:ext uri="{BB962C8B-B14F-4D97-AF65-F5344CB8AC3E}">
        <p14:creationId xmlns:p14="http://schemas.microsoft.com/office/powerpoint/2010/main" val="132997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2DCBAA-90BA-8CAD-7333-32AE72E6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Wahlvorstand bis 18:00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E90145-D55D-4EB1-93BA-69CA5F6CF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Zählung der eingegangenen Wahlbriefe zu Beginn und Eintragung des Ergebnisses durch den Schriftführer in die Niederschrift</a:t>
            </a:r>
          </a:p>
          <a:p>
            <a:r>
              <a:rPr lang="de-DE" dirty="0"/>
              <a:t>Falls ein Wahlbrief dabei ist, der für ungültig</a:t>
            </a:r>
            <a:br>
              <a:rPr lang="de-DE" dirty="0"/>
            </a:br>
            <a:r>
              <a:rPr lang="de-DE" dirty="0"/>
              <a:t>erklärt wurde (Liste ungültiger Wahlscheine</a:t>
            </a:r>
            <a:br>
              <a:rPr lang="de-DE" dirty="0"/>
            </a:br>
            <a:r>
              <a:rPr lang="de-DE" dirty="0"/>
              <a:t>abgleichen), diesen auf einen Extrastapel</a:t>
            </a:r>
            <a:br>
              <a:rPr lang="de-DE" dirty="0"/>
            </a:br>
            <a:r>
              <a:rPr lang="de-DE" dirty="0"/>
              <a:t>legen</a:t>
            </a:r>
          </a:p>
          <a:p>
            <a:endParaRPr lang="de-DE" dirty="0"/>
          </a:p>
          <a:p>
            <a:r>
              <a:rPr lang="de-DE" dirty="0"/>
              <a:t>Wahlbriefe anderer Gemeinden auf einen</a:t>
            </a:r>
            <a:br>
              <a:rPr lang="de-DE" dirty="0"/>
            </a:br>
            <a:r>
              <a:rPr lang="de-DE" dirty="0"/>
              <a:t>Extrastapel legen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0456EF-9CA3-D4A5-CFAD-34095FF63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82" y="3285606"/>
            <a:ext cx="5450718" cy="280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778187-8FD9-FBE0-8AD9-3A4321F5A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Aufgaben Wahlvorstand bis 18:00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F649A6-F894-DAA4-146C-8C464D373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Rote Briefwahlumschläge einzeln, nacheinander öffnen und zählen</a:t>
            </a:r>
            <a:br>
              <a:rPr lang="de-DE" dirty="0"/>
            </a:b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Rote Umschläge auf Extrastapel, verpacken +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„Entleerte rote Wahlbriefumschläge“ draufkleben</a:t>
            </a:r>
            <a:br>
              <a:rPr lang="de-DE" dirty="0">
                <a:sym typeface="Wingdings" panose="05000000000000000000" pitchFamily="2" charset="2"/>
              </a:rPr>
            </a:br>
            <a:endParaRPr lang="de-DE" dirty="0"/>
          </a:p>
          <a:p>
            <a:r>
              <a:rPr lang="de-DE" dirty="0"/>
              <a:t>Wahlschein + Stimmzettelumschlag(weißer Umschlag)</a:t>
            </a:r>
            <a:br>
              <a:rPr lang="de-DE" dirty="0"/>
            </a:br>
            <a:r>
              <a:rPr lang="de-DE" dirty="0"/>
              <a:t>entnehmen</a:t>
            </a:r>
          </a:p>
          <a:p>
            <a:r>
              <a:rPr lang="de-DE" dirty="0"/>
              <a:t>Voraussetzungen für einen</a:t>
            </a:r>
            <a:br>
              <a:rPr lang="de-DE" dirty="0"/>
            </a:br>
            <a:r>
              <a:rPr lang="de-DE" dirty="0"/>
              <a:t>gültigen Wahlschein: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Vom Wähler unterschrieben</a:t>
            </a:r>
            <a:br>
              <a:rPr lang="de-DE" dirty="0"/>
            </a:br>
            <a:r>
              <a:rPr lang="de-DE" b="1" dirty="0"/>
              <a:t>oder </a:t>
            </a:r>
            <a:r>
              <a:rPr lang="de-DE" dirty="0"/>
              <a:t>von der Hilfsperson unterschrieben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6175DB0-31D9-D714-7729-AA384588A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820" y="1445623"/>
            <a:ext cx="3378112" cy="246862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9FE10F9-9E21-15EC-70AE-FDB6DB0F3A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8183" y="3994238"/>
            <a:ext cx="5353129" cy="286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BDF5BF-40D5-50F5-A13F-5BAE43185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Aufgaben Wahlvorstand ab 16:00 Uhr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75A921-5582-46F1-9303-1738C2AB4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28803"/>
            <a:ext cx="9601200" cy="4929443"/>
          </a:xfrm>
        </p:spPr>
        <p:txBody>
          <a:bodyPr>
            <a:normAutofit/>
          </a:bodyPr>
          <a:lstStyle/>
          <a:p>
            <a:r>
              <a:rPr lang="de-DE" dirty="0"/>
              <a:t>Ist im roten Umschlag </a:t>
            </a:r>
            <a:r>
              <a:rPr lang="de-DE" u="sng" dirty="0"/>
              <a:t>ein</a:t>
            </a:r>
            <a:r>
              <a:rPr lang="de-DE" dirty="0"/>
              <a:t> gültiger Wahlschein + </a:t>
            </a:r>
            <a:r>
              <a:rPr lang="de-DE" u="sng" dirty="0"/>
              <a:t>ein</a:t>
            </a:r>
            <a:r>
              <a:rPr lang="de-DE" dirty="0"/>
              <a:t> weißer, verschlossener Stimmzettelumschlag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weiße, verschlossene Stimmzettelumschläge auf einen Stapel 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 gültige Wahlscheine auf einen Stapel</a:t>
            </a:r>
            <a:br>
              <a:rPr lang="de-DE" dirty="0">
                <a:sym typeface="Wingdings" panose="05000000000000000000" pitchFamily="2" charset="2"/>
              </a:rPr>
            </a:br>
            <a:br>
              <a:rPr lang="de-DE" dirty="0">
                <a:sym typeface="Wingdings" panose="05000000000000000000" pitchFamily="2" charset="2"/>
              </a:rPr>
            </a:b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Alle anderen Fälle: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Aussortieren, jeden roten Wahlbrief einzeln(!)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mit Beschluss bekleben, Beschluss fassen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ausfüllen und unterschreiben</a:t>
            </a:r>
          </a:p>
          <a:p>
            <a:r>
              <a:rPr lang="de-DE" dirty="0">
                <a:sym typeface="Wingdings" panose="05000000000000000000" pitchFamily="2" charset="2"/>
              </a:rPr>
              <a:t>Es gibt zwar auch die Möglichkeit Wahlbriefe danach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zuzulassen, aber wenig praxisrelevant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3ACCBCC-CC7B-D31C-4A80-8F2422B54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360" y="3847012"/>
            <a:ext cx="4064309" cy="28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FBFADB-49FD-5139-E7BD-A143A7C5B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/>
              <a:t>Aufgaben Schriftführer ab 16:00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0D1569-2774-2B1A-52DA-8C0ACF29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50272"/>
            <a:ext cx="9601200" cy="3581400"/>
          </a:xfrm>
        </p:spPr>
        <p:txBody>
          <a:bodyPr/>
          <a:lstStyle/>
          <a:p>
            <a:r>
              <a:rPr lang="de-DE" dirty="0">
                <a:sym typeface="Wingdings" panose="05000000000000000000" pitchFamily="2" charset="2"/>
              </a:rPr>
              <a:t>Bei Nummer 2.3 der Niederschrift eintragen, wie viele Verzeichnisse für ungültige Wahlscheine vorhanden waren und wie viele Wahlbriefe insgesamt eingenommen wurden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19E760B-1166-66D5-0473-9FAB80B77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659" y="2989270"/>
            <a:ext cx="9205141" cy="214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3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748014-D291-86D5-58B2-2E8FB4AD8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Schriftführer bis 18:00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B65367-F948-1038-B334-A1EC8FACE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Angabe ob bei Wahlbriefen Bedenken erhoben worden sind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38C9A37-856C-7CFD-CFAF-997F4B867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690" y="3853068"/>
            <a:ext cx="8052493" cy="138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48093"/>
      </p:ext>
    </p:extLst>
  </p:cSld>
  <p:clrMapOvr>
    <a:masterClrMapping/>
  </p:clrMapOvr>
</p:sld>
</file>

<file path=ppt/theme/theme1.xml><?xml version="1.0" encoding="utf-8"?>
<a:theme xmlns:a="http://schemas.openxmlformats.org/drawingml/2006/main" name="Ausschnitt">
  <a:themeElements>
    <a:clrScheme name="Ausschnitt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Ausschnitt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schnitt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Ausschnitt</Template>
  <TotalTime>0</TotalTime>
  <Words>1426</Words>
  <Application>Microsoft Office PowerPoint</Application>
  <PresentationFormat>Breitbild</PresentationFormat>
  <Paragraphs>205</Paragraphs>
  <Slides>42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7" baseType="lpstr">
      <vt:lpstr>Arial</vt:lpstr>
      <vt:lpstr>Calibri</vt:lpstr>
      <vt:lpstr>Franklin Gothic Book</vt:lpstr>
      <vt:lpstr>Wingdings</vt:lpstr>
      <vt:lpstr>Ausschnitt</vt:lpstr>
      <vt:lpstr>Kommunalwahl 2026</vt:lpstr>
      <vt:lpstr>Aufgaben Wahlvorsteher ab 15:45 Uhr</vt:lpstr>
      <vt:lpstr>Aufgaben Schriftführer ab 15:45 Uhr</vt:lpstr>
      <vt:lpstr>Aufgaben Schriftführer ab 15:45 Uhr</vt:lpstr>
      <vt:lpstr>Aufgabe Wahlvorstand bis 18:00 Uhr</vt:lpstr>
      <vt:lpstr>Aufgaben Wahlvorstand bis 18:00 Uhr</vt:lpstr>
      <vt:lpstr>Aufgaben Wahlvorstand ab 16:00 Uhr</vt:lpstr>
      <vt:lpstr>Aufgaben Schriftführer ab 16:00 Uhr</vt:lpstr>
      <vt:lpstr>Aufgabe Schriftführer bis 18:00 Uhr</vt:lpstr>
      <vt:lpstr>Aufgabe Schriftführer ab 16:00 Uhr</vt:lpstr>
      <vt:lpstr>Aufgabe Schriftführer bis 18:00 Uhr</vt:lpstr>
      <vt:lpstr>Aufgaben Wahlvorstand bis 18:00 Uhr</vt:lpstr>
      <vt:lpstr>Aufgabe Schriftführer bis 18:00 Uhr</vt:lpstr>
      <vt:lpstr>Aufgabe Wahlvorstand bis 18:00 Uhr </vt:lpstr>
      <vt:lpstr>Aufgabe Schriftführer bis 18:00 Uhr</vt:lpstr>
      <vt:lpstr>Ergebnisermittlung ab 18:00 Uhr (Aufgaben Schriftführer)</vt:lpstr>
      <vt:lpstr>Problemfälle</vt:lpstr>
      <vt:lpstr>Achten auf:</vt:lpstr>
      <vt:lpstr>Aufgabe Wahlvorstand ab 18:00 Uhr</vt:lpstr>
      <vt:lpstr>Aufgabe Schriftführer ab 18:00 Uhr</vt:lpstr>
      <vt:lpstr>Ergebnisermittlung ab 18:00 Uhr (Aufgabe Arbeitsgruppe 1) Gemeinderatswahl/ Kreistagswahl</vt:lpstr>
      <vt:lpstr>Ergebnisermittlung ab 18:00 Uhr (Aufgabe Arbeitsgruppe 1) Gemeinderatswahl/ Kreistagswahl</vt:lpstr>
      <vt:lpstr>Ergebnisermittlung ab 18:00 Uhr (Aufgabe Arbeitsgruppe 1) Gemeinderatswahl/ Kreistagswahl</vt:lpstr>
      <vt:lpstr>Ergebnisermittlung ab 18:00 Uhr (Aufgabe Arbeitsgruppe 1) Gemeinderatswahl/ Kreistagswahl</vt:lpstr>
      <vt:lpstr>Ergebnisermittlung ab 18:00 Uhr (Aufgabe Arbeitsgruppe 1) Gemeinderatswahl/ Kreistagswahl</vt:lpstr>
      <vt:lpstr>Ergebnisermittlung ab 18:00 Uhr (Aufgabe Arbeitsgruppe 1) Gemeinderatswahl/ Kreistagswahl</vt:lpstr>
      <vt:lpstr>Abschluss der Wahlergebnisfeststellung des Gemeinderates/Kreistag</vt:lpstr>
      <vt:lpstr>Unterschrift des Wahlvorstandes</vt:lpstr>
      <vt:lpstr>Bündelung der Pakete </vt:lpstr>
      <vt:lpstr>Bündelung der Pakete </vt:lpstr>
      <vt:lpstr>Bündelung der Pakete </vt:lpstr>
      <vt:lpstr>Bündelung der Pakete </vt:lpstr>
      <vt:lpstr>Beispiel für die Siegel für die Pakete</vt:lpstr>
      <vt:lpstr>Ergebnisermittlung ab 18:00 Uhr (Aufgaben aller) Bürgermeister/Landrat</vt:lpstr>
      <vt:lpstr>Ergebnisermittlung ab 18:00 Uhr (Aufgaben aller) Bürgermeister/Landrat</vt:lpstr>
      <vt:lpstr>Ergebnisermittlung ab 18:00 Uhr (Aufgaben aller) Bürgermeister/Landrat</vt:lpstr>
      <vt:lpstr>Angabe der beschlussmäßig behandelten Stimmzettel</vt:lpstr>
      <vt:lpstr>Behandlung der Stapel 2 und 3</vt:lpstr>
      <vt:lpstr>Ermittlung der gültigen Stimmen des Stapel 1</vt:lpstr>
      <vt:lpstr>PowerPoint-Präsentation</vt:lpstr>
      <vt:lpstr>Übergabe der Wahlunterlagen ans Wahlamt</vt:lpstr>
      <vt:lpstr>Übergabe der Wahlunterlagen ans Wahlamt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Christine Eder | Markt Bad Endorf</dc:creator>
  <cp:lastModifiedBy>Christine Eder | Markt Bad Endorf</cp:lastModifiedBy>
  <cp:revision>85</cp:revision>
  <dcterms:created xsi:type="dcterms:W3CDTF">2025-01-14T13:50:51Z</dcterms:created>
  <dcterms:modified xsi:type="dcterms:W3CDTF">2026-02-18T21:18:16Z</dcterms:modified>
</cp:coreProperties>
</file>