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63" r:id="rId5"/>
    <p:sldId id="266" r:id="rId6"/>
    <p:sldId id="273" r:id="rId7"/>
    <p:sldId id="259" r:id="rId8"/>
    <p:sldId id="262" r:id="rId9"/>
    <p:sldId id="271" r:id="rId10"/>
    <p:sldId id="264" r:id="rId11"/>
    <p:sldId id="267" r:id="rId12"/>
    <p:sldId id="276" r:id="rId13"/>
    <p:sldId id="277" r:id="rId14"/>
    <p:sldId id="278" r:id="rId15"/>
    <p:sldId id="281" r:id="rId16"/>
    <p:sldId id="280" r:id="rId17"/>
    <p:sldId id="282" r:id="rId18"/>
    <p:sldId id="283" r:id="rId19"/>
    <p:sldId id="309" r:id="rId20"/>
    <p:sldId id="308" r:id="rId21"/>
    <p:sldId id="285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316" r:id="rId30"/>
    <p:sldId id="295" r:id="rId31"/>
    <p:sldId id="317" r:id="rId32"/>
    <p:sldId id="296" r:id="rId33"/>
    <p:sldId id="298" r:id="rId34"/>
    <p:sldId id="299" r:id="rId35"/>
    <p:sldId id="300" r:id="rId36"/>
    <p:sldId id="301" r:id="rId37"/>
    <p:sldId id="302" r:id="rId38"/>
    <p:sldId id="303" r:id="rId39"/>
    <p:sldId id="305" r:id="rId40"/>
    <p:sldId id="306" r:id="rId41"/>
    <p:sldId id="307" r:id="rId42"/>
    <p:sldId id="304" r:id="rId43"/>
    <p:sldId id="318" r:id="rId44"/>
    <p:sldId id="311" r:id="rId45"/>
    <p:sldId id="312" r:id="rId46"/>
    <p:sldId id="319" r:id="rId47"/>
    <p:sldId id="314" r:id="rId48"/>
    <p:sldId id="315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5973" autoAdjust="0"/>
  </p:normalViewPr>
  <p:slideViewPr>
    <p:cSldViewPr snapToGrid="0">
      <p:cViewPr varScale="1">
        <p:scale>
          <a:sx n="109" d="100"/>
          <a:sy n="109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0F48F-198C-4372-BD4E-982449260DC8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C479E-20B1-4CB6-A75F-E03216A9B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70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Kurze Erklärung, für was die anderen Zeilen stehen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C479E-20B1-4CB6-A75F-E03216A9B6A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88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71E6DB-07AA-4444-B878-2CE95E309558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E3C9C9-63C7-4DAF-9F39-C57603A09D91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50554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E6DB-07AA-4444-B878-2CE95E309558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9C9-63C7-4DAF-9F39-C57603A09D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60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E6DB-07AA-4444-B878-2CE95E309558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9C9-63C7-4DAF-9F39-C57603A09D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93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E6DB-07AA-4444-B878-2CE95E309558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9C9-63C7-4DAF-9F39-C57603A09D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61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71E6DB-07AA-4444-B878-2CE95E309558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E3C9C9-63C7-4DAF-9F39-C57603A09D9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39413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E6DB-07AA-4444-B878-2CE95E309558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9C9-63C7-4DAF-9F39-C57603A09D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7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E6DB-07AA-4444-B878-2CE95E309558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9C9-63C7-4DAF-9F39-C57603A09D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92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E6DB-07AA-4444-B878-2CE95E309558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9C9-63C7-4DAF-9F39-C57603A09D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71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E6DB-07AA-4444-B878-2CE95E309558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C9C9-63C7-4DAF-9F39-C57603A09D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66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71E6DB-07AA-4444-B878-2CE95E309558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E3C9C9-63C7-4DAF-9F39-C57603A09D9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33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71E6DB-07AA-4444-B878-2CE95E309558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E3C9C9-63C7-4DAF-9F39-C57603A09D9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60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071E6DB-07AA-4444-B878-2CE95E309558}" type="datetimeFigureOut">
              <a:rPr lang="de-DE" smtClean="0"/>
              <a:t>10.02.2025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EE3C9C9-63C7-4DAF-9F39-C57603A09D9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881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A4535-5D4E-ED23-B71F-D904174BE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2901721"/>
            <a:ext cx="8361229" cy="984958"/>
          </a:xfrm>
        </p:spPr>
        <p:txBody>
          <a:bodyPr/>
          <a:lstStyle/>
          <a:p>
            <a:r>
              <a:rPr lang="de-DE" sz="5200" b="1" dirty="0"/>
              <a:t>Bundestagswahl 2025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A6CCCE-1B85-BBBB-E661-EBE00FFAA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4014470"/>
            <a:ext cx="6831673" cy="1086237"/>
          </a:xfrm>
        </p:spPr>
        <p:txBody>
          <a:bodyPr>
            <a:normAutofit/>
          </a:bodyPr>
          <a:lstStyle/>
          <a:p>
            <a:r>
              <a:rPr lang="de-DE" sz="4800" b="1" dirty="0"/>
              <a:t>Briefwahl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33B4C8-0B29-3AB9-A907-BDCE733FF5E8}"/>
              </a:ext>
            </a:extLst>
          </p:cNvPr>
          <p:cNvSpPr txBox="1"/>
          <p:nvPr/>
        </p:nvSpPr>
        <p:spPr>
          <a:xfrm>
            <a:off x="3232007" y="1130530"/>
            <a:ext cx="5727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u="sng" dirty="0"/>
              <a:t>Schulung</a:t>
            </a:r>
          </a:p>
        </p:txBody>
      </p:sp>
    </p:spTree>
    <p:extLst>
      <p:ext uri="{BB962C8B-B14F-4D97-AF65-F5344CB8AC3E}">
        <p14:creationId xmlns:p14="http://schemas.microsoft.com/office/powerpoint/2010/main" val="247245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9015D-0055-602B-CD2B-EA781E4D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Wahlvorstand ab 16:00 Uhr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FD51A7-D739-5D79-19CF-D60A168D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7311"/>
            <a:ext cx="9601200" cy="4255917"/>
          </a:xfrm>
        </p:spPr>
        <p:txBody>
          <a:bodyPr>
            <a:normAutofit/>
          </a:bodyPr>
          <a:lstStyle/>
          <a:p>
            <a:r>
              <a:rPr lang="de-DE" dirty="0"/>
              <a:t>Rote Briefwahlumschläge einzeln und nacheinander öffnen</a:t>
            </a:r>
            <a:br>
              <a:rPr lang="de-DE" dirty="0"/>
            </a:b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Rote Umschläge auf Extrastapel, verpacken +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„Entleerte rote Wahlbriefumschläge“ draufkleben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/>
          </a:p>
          <a:p>
            <a:r>
              <a:rPr lang="de-DE" dirty="0"/>
              <a:t>Wahlschein + Stimmzettelumschlag(weißer Umschlag)</a:t>
            </a:r>
            <a:br>
              <a:rPr lang="de-DE" dirty="0"/>
            </a:br>
            <a:r>
              <a:rPr lang="de-DE" dirty="0"/>
              <a:t>entnehmen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Voraussetzungen für einen</a:t>
            </a:r>
            <a:br>
              <a:rPr lang="de-DE" dirty="0"/>
            </a:br>
            <a:r>
              <a:rPr lang="de-DE" dirty="0"/>
              <a:t>gültigen Wahlschein: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Vom Wähler unterschrieben</a:t>
            </a:r>
            <a:br>
              <a:rPr lang="de-DE" dirty="0"/>
            </a:br>
            <a:r>
              <a:rPr lang="de-DE" b="1" dirty="0"/>
              <a:t>oder </a:t>
            </a:r>
            <a:r>
              <a:rPr lang="de-DE" dirty="0"/>
              <a:t>von der Hilfsperson unterschrieben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785C0E-3474-429F-9E6D-1E7EE84E6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791" y="3883826"/>
            <a:ext cx="5559521" cy="297417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1F87FC7-D52E-2250-539A-DC2C885EA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041" y="1465219"/>
            <a:ext cx="3123015" cy="21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DF5BF-40D5-50F5-A13F-5BAE4318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Wahlvorstand ab 16:00 Uhr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75A921-5582-46F1-9303-1738C2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3"/>
            <a:ext cx="9601200" cy="4929443"/>
          </a:xfrm>
        </p:spPr>
        <p:txBody>
          <a:bodyPr>
            <a:normAutofit/>
          </a:bodyPr>
          <a:lstStyle/>
          <a:p>
            <a:r>
              <a:rPr lang="de-DE" dirty="0"/>
              <a:t>Ist im roten Umschlag </a:t>
            </a:r>
            <a:r>
              <a:rPr lang="de-DE" u="sng" dirty="0"/>
              <a:t>ein</a:t>
            </a:r>
            <a:r>
              <a:rPr lang="de-DE" dirty="0"/>
              <a:t> gültiger Wahlschein + </a:t>
            </a:r>
            <a:r>
              <a:rPr lang="de-DE" u="sng" dirty="0"/>
              <a:t>ein</a:t>
            </a:r>
            <a:r>
              <a:rPr lang="de-DE" dirty="0"/>
              <a:t> weißer, verschlossener Stimmzettelumschlag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weißer, verschlossener Stimmzettelumschlag ungeöffnet in Urne einschmeißen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gültiger Wahlschein auf einen Stapel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u="sng" dirty="0">
                <a:sym typeface="Wingdings" panose="05000000000000000000" pitchFamily="2" charset="2"/>
              </a:rPr>
              <a:t>Ebenso:</a:t>
            </a:r>
            <a:r>
              <a:rPr lang="de-DE" dirty="0">
                <a:sym typeface="Wingdings" panose="05000000000000000000" pitchFamily="2" charset="2"/>
              </a:rPr>
              <a:t> 2/3/4 usw. gültige Wahlscheine mit gleicher Anzahl von weißen, verschlossenen Stimmzettelumschläge in einem roten Umschlag</a:t>
            </a: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Alle anderen Fälle: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Aussortieren, jeden roten Wahlbrief einzeln(!)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mit Beschluss bekleben, Beschluss fassen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und ausfüllen</a:t>
            </a:r>
          </a:p>
          <a:p>
            <a:r>
              <a:rPr lang="de-DE" dirty="0">
                <a:sym typeface="Wingdings" panose="05000000000000000000" pitchFamily="2" charset="2"/>
              </a:rPr>
              <a:t>Es gibt zwar auch die Möglichkeit Wahlbriefe danach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zuzulassen, aber wenig praxisrelevant</a:t>
            </a:r>
            <a:endParaRPr lang="de-DE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E20C3022-B9F7-68DB-0A76-62B81B81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750" y="3689865"/>
            <a:ext cx="4620250" cy="31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65A00-9CF5-E2DD-C625-ED5EBC9E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Wahlvorstand ab 16:00 Uhr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6DE2DC-FB85-3423-F1A4-47013CD9F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1"/>
            <a:ext cx="9601200" cy="3581400"/>
          </a:xfrm>
        </p:spPr>
        <p:txBody>
          <a:bodyPr/>
          <a:lstStyle/>
          <a:p>
            <a:r>
              <a:rPr lang="de-DE" dirty="0"/>
              <a:t>Alle zurückgewiesenen Wahlbriefe nach Grund ihrer Zurückweisung zusammenzählen und eintragen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834F3A-C07E-3BCA-0333-ED99DF03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72922"/>
            <a:ext cx="5728732" cy="3599278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C95D1AD-5684-D0AC-8905-9BD82779FEAE}"/>
              </a:ext>
            </a:extLst>
          </p:cNvPr>
          <p:cNvCxnSpPr>
            <a:cxnSpLocks/>
          </p:cNvCxnSpPr>
          <p:nvPr/>
        </p:nvCxnSpPr>
        <p:spPr>
          <a:xfrm flipH="1">
            <a:off x="6936444" y="6022210"/>
            <a:ext cx="702952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3102B2C7-AD75-15F7-5AA0-9553CC6B75A1}"/>
              </a:ext>
            </a:extLst>
          </p:cNvPr>
          <p:cNvSpPr txBox="1"/>
          <p:nvPr/>
        </p:nvSpPr>
        <p:spPr>
          <a:xfrm>
            <a:off x="7639396" y="5560545"/>
            <a:ext cx="3100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zurückgewiesene Wahlbriefe insgesamt zusammenrechnen</a:t>
            </a:r>
          </a:p>
        </p:txBody>
      </p:sp>
    </p:spTree>
    <p:extLst>
      <p:ext uri="{BB962C8B-B14F-4D97-AF65-F5344CB8AC3E}">
        <p14:creationId xmlns:p14="http://schemas.microsoft.com/office/powerpoint/2010/main" val="31346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3F1FF-C218-880D-7405-FFC9E240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Wahlvorstand ab 16:00 Uhr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3B2296-A935-BCEA-5801-BC35D1CF1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0933"/>
            <a:ext cx="9601200" cy="3581400"/>
          </a:xfrm>
        </p:spPr>
        <p:txBody>
          <a:bodyPr/>
          <a:lstStyle/>
          <a:p>
            <a:r>
              <a:rPr lang="de-DE" dirty="0"/>
              <a:t>Alle einzelnen, zurückgewiesenen Wahlbriefe zusammenpacken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+ Paket mit weißem Aufkleber</a:t>
            </a:r>
            <a:br>
              <a:rPr lang="de-DE" dirty="0"/>
            </a:br>
            <a:r>
              <a:rPr lang="de-DE" dirty="0"/>
              <a:t>„1Wahlniederschrift / Briefwahl V1a“ bekleben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+ Gesamtanzahl aller zurückgewiesener</a:t>
            </a:r>
            <a:br>
              <a:rPr lang="de-DE" dirty="0"/>
            </a:br>
            <a:r>
              <a:rPr lang="de-DE" dirty="0"/>
              <a:t>    Wahlbriefe eintragen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EEBEE6-DF58-8930-683D-DC7580C83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176" y="2305422"/>
            <a:ext cx="3338802" cy="4571378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17789D5-365E-1659-F0EC-40DE28D9EECA}"/>
              </a:ext>
            </a:extLst>
          </p:cNvPr>
          <p:cNvCxnSpPr>
            <a:cxnSpLocks/>
          </p:cNvCxnSpPr>
          <p:nvPr/>
        </p:nvCxnSpPr>
        <p:spPr>
          <a:xfrm>
            <a:off x="5985163" y="5362519"/>
            <a:ext cx="1544554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A4B10-8E26-7E98-A172-4B8C0A1F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Wahlvorstand ab 16:00 Uhr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E70D99-C3D0-2116-DA8C-2FE90769A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9490"/>
            <a:ext cx="9601200" cy="3581400"/>
          </a:xfrm>
        </p:spPr>
        <p:txBody>
          <a:bodyPr/>
          <a:lstStyle/>
          <a:p>
            <a:r>
              <a:rPr lang="de-DE" dirty="0"/>
              <a:t>Werden keine Wahlbriefe zugelassen (sondern zurückgewiesen), auf der Niederschrift „Nein“ ankreuzen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CD4F8A-9471-ADC3-EF9E-3063A0B80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34020"/>
            <a:ext cx="77152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76C69-F79D-F3BB-4C53-D0EAD7FA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Wahlvorstand ab 18:00 Uhr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C46FD9-CC6A-5725-652C-045DA7C1C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7110"/>
            <a:ext cx="9601200" cy="3581400"/>
          </a:xfrm>
        </p:spPr>
        <p:txBody>
          <a:bodyPr/>
          <a:lstStyle/>
          <a:p>
            <a:r>
              <a:rPr lang="de-DE" dirty="0"/>
              <a:t>Gültige Wahlscheine zählen und das Ergebnis in die erste Zeile eintragen + bei „Wahlscheine insgesamt“ eintragen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726E3F-FF9E-E02E-81D2-ACFFEB3ACA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62"/>
          <a:stretch/>
        </p:blipFill>
        <p:spPr>
          <a:xfrm>
            <a:off x="1371600" y="3074902"/>
            <a:ext cx="7648575" cy="1604546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521F561-6656-5C9E-D6D3-7BCE29403E39}"/>
              </a:ext>
            </a:extLst>
          </p:cNvPr>
          <p:cNvCxnSpPr>
            <a:cxnSpLocks/>
          </p:cNvCxnSpPr>
          <p:nvPr/>
        </p:nvCxnSpPr>
        <p:spPr>
          <a:xfrm flipH="1">
            <a:off x="8844745" y="3740727"/>
            <a:ext cx="831273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9FC6856-A5F9-2749-FDE0-256E34EDAF2B}"/>
              </a:ext>
            </a:extLst>
          </p:cNvPr>
          <p:cNvCxnSpPr>
            <a:cxnSpLocks/>
          </p:cNvCxnSpPr>
          <p:nvPr/>
        </p:nvCxnSpPr>
        <p:spPr>
          <a:xfrm flipH="1">
            <a:off x="8844745" y="4533207"/>
            <a:ext cx="831273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08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40EB1-95E2-B5E3-464A-9BD759A2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Wahlvorstand ab 18:00 Uhr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33CBF7-6688-CCF3-BE57-A855CA799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7217"/>
            <a:ext cx="9601200" cy="4671647"/>
          </a:xfrm>
        </p:spPr>
        <p:txBody>
          <a:bodyPr>
            <a:normAutofit/>
          </a:bodyPr>
          <a:lstStyle/>
          <a:p>
            <a:r>
              <a:rPr lang="de-DE" dirty="0"/>
              <a:t>Nachdem alle bis 18:00 Uhr eingegangenen Wahlbriefe wie zuvor beschrieben, verarbeitet worden sind und die weißen Stimmzettelumschläge in Urne eingeschmissen worden waren</a:t>
            </a:r>
            <a:br>
              <a:rPr lang="de-DE" dirty="0"/>
            </a:b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Wahlurne öffnen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/>
              <a:t>Die Uhrzeit wird vom Schriftführer in der Niederschrift dokumentiert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A33038-5001-4631-B276-E15234B44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408863"/>
            <a:ext cx="75438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0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526EC8-6A9A-7C0F-ADB2-EBB849F9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Wahlvorstand ab 18:00 Uhr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290C3C-912A-B82A-4889-6C5DCA0B0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7116"/>
            <a:ext cx="9601200" cy="4335084"/>
          </a:xfrm>
        </p:spPr>
        <p:txBody>
          <a:bodyPr>
            <a:normAutofit/>
          </a:bodyPr>
          <a:lstStyle/>
          <a:p>
            <a:r>
              <a:rPr lang="de-DE" dirty="0"/>
              <a:t>Weiße Stimmzettelumschläge zählen und vom Schriftführer in die Niederschrift bei 3.2.1 und B1 eintragen lassen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Falls die Anzahl Stimmzettelumschläge und die Anzahl der Wahlscheine übereinstimmen „stimmte überein“ ankreuzen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05B2A2-8DAB-2610-C877-FC9F9DEC6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810" y="2495331"/>
            <a:ext cx="7600950" cy="10477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FE6023-2ED3-6C3D-EC64-DAF7B5B1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6039"/>
          <a:stretch/>
        </p:blipFill>
        <p:spPr>
          <a:xfrm>
            <a:off x="1453810" y="5519351"/>
            <a:ext cx="7029450" cy="6960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C88B16D-78A7-E88D-A133-B889581557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983"/>
          <a:stretch/>
        </p:blipFill>
        <p:spPr>
          <a:xfrm>
            <a:off x="1453810" y="3643916"/>
            <a:ext cx="7600949" cy="57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ADAF2-A2D3-C451-392E-8B6B4691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Wahlvorstand ab 18:00 Uhr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710646-6406-21B7-38A3-15148360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8612"/>
            <a:ext cx="9601200" cy="3581400"/>
          </a:xfrm>
        </p:spPr>
        <p:txBody>
          <a:bodyPr/>
          <a:lstStyle/>
          <a:p>
            <a:r>
              <a:rPr lang="de-DE" dirty="0"/>
              <a:t>Falls diese nicht übereinstimmen, nachzählen</a:t>
            </a:r>
          </a:p>
          <a:p>
            <a:r>
              <a:rPr lang="de-DE" dirty="0"/>
              <a:t>Falls die Anzahlen dann immer noch nicht übereinstimmen und die gleiche Verschiedenheit aufgetreten ist, diese Verschiedenheit deutlich in der Niederschrift erläutern (nicht gewünscht)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0E84FA-0603-E9E2-FEE0-3694BECC7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662564"/>
            <a:ext cx="7029450" cy="2905125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70D4FEC-BD3F-5680-1B0A-0F2C4A8C4820}"/>
              </a:ext>
            </a:extLst>
          </p:cNvPr>
          <p:cNvCxnSpPr/>
          <p:nvPr/>
        </p:nvCxnSpPr>
        <p:spPr>
          <a:xfrm flipH="1">
            <a:off x="8171007" y="4983682"/>
            <a:ext cx="2166152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7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9E5B6-AF68-47FA-44E3-5FE13D0F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Wahlvorstand ab 18:00 Uhr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92230E-DC66-FF0A-6B6D-1420FA144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7112"/>
            <a:ext cx="9601200" cy="3581400"/>
          </a:xfrm>
        </p:spPr>
        <p:txBody>
          <a:bodyPr/>
          <a:lstStyle/>
          <a:p>
            <a:r>
              <a:rPr lang="de-DE" dirty="0"/>
              <a:t>Stapel der gezählten, gültigen Wahlscheine verpacken + mit „Eingenommene Wahlscheine soweit nicht beschlussmäßig behandelt“ bekleben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FB9525-0B10-8D95-D628-B631567C0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40" y="2857501"/>
            <a:ext cx="533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730AA-7A05-1530-44BF-703D566F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Wahlvorsteher ab 15:45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9C1B31-6920-4AE8-4DA5-AB3E100DD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4"/>
            <a:ext cx="9601200" cy="3581400"/>
          </a:xfrm>
        </p:spPr>
        <p:txBody>
          <a:bodyPr/>
          <a:lstStyle/>
          <a:p>
            <a:r>
              <a:rPr lang="de-DE" dirty="0"/>
              <a:t>Holt ab 15:45 Uhr die Unterlagen im Trauzimmer der Gemeinde Bad Endorf</a:t>
            </a:r>
            <a:br>
              <a:rPr lang="de-DE" dirty="0"/>
            </a:br>
            <a:endParaRPr lang="de-DE" dirty="0"/>
          </a:p>
          <a:p>
            <a:r>
              <a:rPr lang="de-DE" dirty="0"/>
              <a:t>Prüfen, ob die Wahlurne leer und unbeschädigt ist, dann verschließen und nicht mehr öffnen, Schlüssel einziehen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Hinweis auf gesetzliche Pflichten: Unparteilichkeit und Verschwiegenheit, kurze Abstimmung mit dem Wahlvorstand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3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6EE42-C88F-943B-7660-E5F20E1F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Wahlvorstand ab 18:00 Uhr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E4CB37-6363-E982-18BF-1C0471FE7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3581400"/>
          </a:xfrm>
        </p:spPr>
        <p:txBody>
          <a:bodyPr/>
          <a:lstStyle/>
          <a:p>
            <a:r>
              <a:rPr lang="de-DE" dirty="0"/>
              <a:t>Weiße Stimmzettelumschläge öffnen und aufteilen:</a:t>
            </a:r>
            <a:br>
              <a:rPr lang="de-DE" dirty="0"/>
            </a:b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Weiße Stimmzettelumschläge verpacken und mit „Entleerte weiße Stimmzettelumschläge bekleben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Stimmzettel öffnen und wie folgt,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auf Stapel verteilen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8847F2-D0B1-E0CB-969E-E0DFA1712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44" y="2699558"/>
            <a:ext cx="4277001" cy="30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8F066-AFBF-F575-F3E7-C84BDFF2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FF9A1-347B-3CD4-478A-19020A390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Stapelbildung </a:t>
            </a:r>
            <a:r>
              <a:rPr lang="de-DE" dirty="0">
                <a:sym typeface="Wingdings" panose="05000000000000000000" pitchFamily="2" charset="2"/>
              </a:rPr>
              <a:t> 4 Stapel</a:t>
            </a:r>
          </a:p>
          <a:p>
            <a:r>
              <a:rPr lang="de-DE" dirty="0">
                <a:sym typeface="Wingdings" panose="05000000000000000000" pitchFamily="2" charset="2"/>
              </a:rPr>
              <a:t>Stapel 1: Erst+  Zweitstimme der gleichen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                Partei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8" name="Picture 4" descr="Dualwahl.de - Für eine bessere Sperrklausel">
            <a:extLst>
              <a:ext uri="{FF2B5EF4-FFF2-40B4-BE49-F238E27FC236}">
                <a16:creationId xmlns:a16="http://schemas.microsoft.com/office/drawing/2014/main" id="{BFBE3565-E100-A3DF-A9A7-7D9202336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2" y="1428750"/>
            <a:ext cx="4052668" cy="48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ikationszeichen 3">
            <a:extLst>
              <a:ext uri="{FF2B5EF4-FFF2-40B4-BE49-F238E27FC236}">
                <a16:creationId xmlns:a16="http://schemas.microsoft.com/office/drawing/2014/main" id="{C5DBF464-772C-C7B7-BA8D-DFCA779AC30A}"/>
              </a:ext>
            </a:extLst>
          </p:cNvPr>
          <p:cNvSpPr/>
          <p:nvPr/>
        </p:nvSpPr>
        <p:spPr>
          <a:xfrm>
            <a:off x="8238934" y="3544080"/>
            <a:ext cx="475861" cy="410546"/>
          </a:xfrm>
          <a:prstGeom prst="mathMultiply">
            <a:avLst>
              <a:gd name="adj1" fmla="val 9884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Multiplikationszeichen 4">
            <a:extLst>
              <a:ext uri="{FF2B5EF4-FFF2-40B4-BE49-F238E27FC236}">
                <a16:creationId xmlns:a16="http://schemas.microsoft.com/office/drawing/2014/main" id="{8F379E70-6B2D-B479-6C81-A935FB110041}"/>
              </a:ext>
            </a:extLst>
          </p:cNvPr>
          <p:cNvSpPr/>
          <p:nvPr/>
        </p:nvSpPr>
        <p:spPr>
          <a:xfrm>
            <a:off x="8878078" y="3544080"/>
            <a:ext cx="475861" cy="410546"/>
          </a:xfrm>
          <a:prstGeom prst="mathMultiply">
            <a:avLst>
              <a:gd name="adj1" fmla="val 9884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4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5BB2B-9722-0BBF-97D0-69478A8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B7BC24-8FF3-7DBA-F816-5830733FE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67338"/>
            <a:ext cx="9601200" cy="3581400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Stapel 2: nur eine Stimme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oder unterschiedliche Parteien</a:t>
            </a:r>
          </a:p>
          <a:p>
            <a:endParaRPr lang="de-DE" dirty="0"/>
          </a:p>
        </p:txBody>
      </p:sp>
      <p:pic>
        <p:nvPicPr>
          <p:cNvPr id="2050" name="Picture 2" descr="Bundestagswahlen: 2 Arbeitsblätter • Lehrerfreund">
            <a:extLst>
              <a:ext uri="{FF2B5EF4-FFF2-40B4-BE49-F238E27FC236}">
                <a16:creationId xmlns:a16="http://schemas.microsoft.com/office/drawing/2014/main" id="{1C7F7C9F-B6F9-15E3-14C6-BBB081A5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33" y="1428750"/>
            <a:ext cx="4074367" cy="483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ikationszeichen 3">
            <a:extLst>
              <a:ext uri="{FF2B5EF4-FFF2-40B4-BE49-F238E27FC236}">
                <a16:creationId xmlns:a16="http://schemas.microsoft.com/office/drawing/2014/main" id="{02334DBA-AAA8-52B3-3EBF-7E3BD154D620}"/>
              </a:ext>
            </a:extLst>
          </p:cNvPr>
          <p:cNvSpPr/>
          <p:nvPr/>
        </p:nvSpPr>
        <p:spPr>
          <a:xfrm>
            <a:off x="8229602" y="4425437"/>
            <a:ext cx="475861" cy="410546"/>
          </a:xfrm>
          <a:prstGeom prst="mathMultiply">
            <a:avLst>
              <a:gd name="adj1" fmla="val 9884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Multiplikationszeichen 4">
            <a:extLst>
              <a:ext uri="{FF2B5EF4-FFF2-40B4-BE49-F238E27FC236}">
                <a16:creationId xmlns:a16="http://schemas.microsoft.com/office/drawing/2014/main" id="{E6435F5A-6C97-FEC9-57E4-E2DBA67BA44F}"/>
              </a:ext>
            </a:extLst>
          </p:cNvPr>
          <p:cNvSpPr/>
          <p:nvPr/>
        </p:nvSpPr>
        <p:spPr>
          <a:xfrm>
            <a:off x="8873413" y="5311845"/>
            <a:ext cx="475861" cy="410546"/>
          </a:xfrm>
          <a:prstGeom prst="mathMultiply">
            <a:avLst>
              <a:gd name="adj1" fmla="val 9884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27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4BDD473-40BA-1766-63D9-45B9C96F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874C92-74DE-AD2A-A7A0-A59D5E3012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255007"/>
            <a:ext cx="105156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Stapel 3: komplett leere Stimmzettel</a:t>
            </a:r>
          </a:p>
        </p:txBody>
      </p:sp>
      <p:pic>
        <p:nvPicPr>
          <p:cNvPr id="7" name="Picture 2" descr="Bundestagswahlen: 2 Arbeitsblätter • Lehrerfreund">
            <a:extLst>
              <a:ext uri="{FF2B5EF4-FFF2-40B4-BE49-F238E27FC236}">
                <a16:creationId xmlns:a16="http://schemas.microsoft.com/office/drawing/2014/main" id="{87A49C53-DE2E-5E65-13BE-7A1993CF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13" y="1428750"/>
            <a:ext cx="4135887" cy="488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DD5E6-5CAA-6A13-4144-A13B3C57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DB761D-6E6C-913B-9622-B364659DB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48676"/>
            <a:ext cx="9601200" cy="3581400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Stapel 4: bemalt, unterschrieben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oder ein Kommentar geschrieben wurde</a:t>
            </a:r>
          </a:p>
          <a:p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6AB401AD-7478-8BE8-2B78-45B00F47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86" t="26103" r="186" b="30816"/>
          <a:stretch/>
        </p:blipFill>
        <p:spPr>
          <a:xfrm>
            <a:off x="1830997" y="3158692"/>
            <a:ext cx="9332996" cy="30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D17CA-2A12-566E-8B33-3C76C2D6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8A8B8-D68B-113E-3130-C5D60E95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43665"/>
            <a:ext cx="9601200" cy="3581400"/>
          </a:xfrm>
        </p:spPr>
        <p:txBody>
          <a:bodyPr>
            <a:normAutofit/>
          </a:bodyPr>
          <a:lstStyle/>
          <a:p>
            <a:r>
              <a:rPr lang="de-DE" dirty="0"/>
              <a:t>Stapel 1 (Erst- und Zweitstimme selbe Partei):</a:t>
            </a:r>
            <a:br>
              <a:rPr lang="de-DE" dirty="0"/>
            </a:br>
            <a:r>
              <a:rPr lang="de-DE" dirty="0"/>
              <a:t>auf Parteien aufteilen und zweimal zählen und in ZS I eingetragen</a:t>
            </a:r>
          </a:p>
          <a:p>
            <a:endParaRPr lang="de-DE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77B5F143-957F-08C9-2AB4-5C7A4620EB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78" b="5097"/>
          <a:stretch/>
        </p:blipFill>
        <p:spPr>
          <a:xfrm>
            <a:off x="1918617" y="3000409"/>
            <a:ext cx="2974293" cy="3816862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DBEB8B0-9C90-C876-AD9B-621F26E7E2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453"/>
          <a:stretch/>
        </p:blipFill>
        <p:spPr>
          <a:xfrm>
            <a:off x="7299091" y="3000409"/>
            <a:ext cx="2897563" cy="38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5C1BA-5CEC-A1FC-0613-19BBBDB3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553C29-0E58-A848-C84E-47EAE55B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47903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Stapel 3 (leere Stimmzettel): zweimal zählen und in ZS I ungültige Stimmen eintragen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836470-C411-9EF2-C10F-E2B28750F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89191"/>
            <a:ext cx="4343400" cy="8858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49CA99D-4084-40F1-4C72-03421DCF23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08" r="33326" b="9265"/>
          <a:stretch/>
        </p:blipFill>
        <p:spPr>
          <a:xfrm>
            <a:off x="1828800" y="4487196"/>
            <a:ext cx="4343400" cy="10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E8A44-03C5-75A1-23F4-DA4D634A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A5E8E6-0F21-6A59-00CF-352653A2B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52132"/>
            <a:ext cx="9601200" cy="3581400"/>
          </a:xfrm>
        </p:spPr>
        <p:txBody>
          <a:bodyPr>
            <a:normAutofit/>
          </a:bodyPr>
          <a:lstStyle/>
          <a:p>
            <a:r>
              <a:rPr lang="de-DE" dirty="0"/>
              <a:t>Stapel 2: Erststimmen nach Parteien und nach leeren Erststimmen aufteilen</a:t>
            </a:r>
          </a:p>
          <a:p>
            <a:r>
              <a:rPr lang="de-DE" dirty="0"/>
              <a:t>Leere Erststimmen zweimal zählen und in ZS II</a:t>
            </a:r>
          </a:p>
          <a:p>
            <a:pPr marL="0" indent="0">
              <a:buNone/>
            </a:pPr>
            <a:r>
              <a:rPr lang="de-DE" dirty="0"/>
              <a:t>   ungültige Stimmen eintragen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Erststimmen, die nach Parteien aufgeteilt </a:t>
            </a:r>
          </a:p>
          <a:p>
            <a:pPr marL="0" indent="0">
              <a:buNone/>
            </a:pPr>
            <a:r>
              <a:rPr lang="de-DE" dirty="0"/>
              <a:t>   worden sind zweimal zählen und bei</a:t>
            </a:r>
          </a:p>
          <a:p>
            <a:pPr marL="0" indent="0">
              <a:buNone/>
            </a:pPr>
            <a:r>
              <a:rPr lang="de-DE" dirty="0"/>
              <a:t>   gültigen Erststimmen ZS II eintragen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F834B7-10C7-90BF-681B-19420E43A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35" y="3546779"/>
            <a:ext cx="5057775" cy="59055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F4CEFAC-CFFA-DB93-58A8-F1EFF28CD68B}"/>
              </a:ext>
            </a:extLst>
          </p:cNvPr>
          <p:cNvCxnSpPr>
            <a:cxnSpLocks/>
          </p:cNvCxnSpPr>
          <p:nvPr/>
        </p:nvCxnSpPr>
        <p:spPr>
          <a:xfrm>
            <a:off x="6358467" y="3005667"/>
            <a:ext cx="0" cy="6194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9CF5BFFF-49AA-48A5-5CDD-2D59678BC0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4669"/>
          <a:stretch/>
        </p:blipFill>
        <p:spPr>
          <a:xfrm>
            <a:off x="6690210" y="4309532"/>
            <a:ext cx="3673543" cy="2548468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2C5A911-B4EA-DA95-E267-11AAE11F044D}"/>
              </a:ext>
            </a:extLst>
          </p:cNvPr>
          <p:cNvCxnSpPr>
            <a:cxnSpLocks/>
          </p:cNvCxnSpPr>
          <p:nvPr/>
        </p:nvCxnSpPr>
        <p:spPr>
          <a:xfrm>
            <a:off x="10187700" y="3743856"/>
            <a:ext cx="0" cy="624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816A9-22AD-C43D-40AF-6A5B521C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24DD7-C4FF-027C-C879-8C538EE9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43665"/>
            <a:ext cx="9601200" cy="3581400"/>
          </a:xfrm>
        </p:spPr>
        <p:txBody>
          <a:bodyPr>
            <a:normAutofit/>
          </a:bodyPr>
          <a:lstStyle/>
          <a:p>
            <a:r>
              <a:rPr lang="de-DE" dirty="0"/>
              <a:t>Stapel 2: Zweitstimmen nach Parteien und nach leeren Zweitstimmen aufteilen</a:t>
            </a:r>
          </a:p>
          <a:p>
            <a:r>
              <a:rPr lang="de-DE" dirty="0"/>
              <a:t>Leere Zweitstimmen zweimal zählen und in</a:t>
            </a:r>
          </a:p>
          <a:p>
            <a:pPr marL="0" indent="0">
              <a:buNone/>
            </a:pPr>
            <a:r>
              <a:rPr lang="de-DE" dirty="0"/>
              <a:t>   ZS II ungültige Stimmen eintragen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Zweitstimmen, die nach Parteien aufgeteilt </a:t>
            </a:r>
          </a:p>
          <a:p>
            <a:pPr marL="0" indent="0">
              <a:buNone/>
            </a:pPr>
            <a:r>
              <a:rPr lang="de-DE" dirty="0"/>
              <a:t>   worden sind zweimal zählen und bei gültigen</a:t>
            </a:r>
          </a:p>
          <a:p>
            <a:pPr marL="0" indent="0">
              <a:buNone/>
            </a:pPr>
            <a:r>
              <a:rPr lang="de-DE" dirty="0"/>
              <a:t>   Zweitstimmen ZS II eintragen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43F08C4-243B-FCDB-A4BE-46310B6A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102" y="3490992"/>
            <a:ext cx="5057775" cy="609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F2B266E-8EF7-09AB-F726-34E34977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3874"/>
          <a:stretch/>
        </p:blipFill>
        <p:spPr>
          <a:xfrm>
            <a:off x="6683877" y="4348101"/>
            <a:ext cx="3858688" cy="2501432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E7A57BB-0C3D-CB56-80FE-967BAB5CEEE2}"/>
              </a:ext>
            </a:extLst>
          </p:cNvPr>
          <p:cNvCxnSpPr>
            <a:cxnSpLocks/>
          </p:cNvCxnSpPr>
          <p:nvPr/>
        </p:nvCxnSpPr>
        <p:spPr>
          <a:xfrm>
            <a:off x="10247133" y="3746784"/>
            <a:ext cx="0" cy="7076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AE4C857-F5DC-3DC7-4E1E-D1E894C29A67}"/>
              </a:ext>
            </a:extLst>
          </p:cNvPr>
          <p:cNvCxnSpPr>
            <a:cxnSpLocks/>
          </p:cNvCxnSpPr>
          <p:nvPr/>
        </p:nvCxnSpPr>
        <p:spPr>
          <a:xfrm>
            <a:off x="6319338" y="3014133"/>
            <a:ext cx="0" cy="559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B3704-149F-B95C-20F2-24CD591F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8AC817-1C5B-8236-BE49-0DEB9B179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52132"/>
            <a:ext cx="9601200" cy="3581400"/>
          </a:xfrm>
        </p:spPr>
        <p:txBody>
          <a:bodyPr/>
          <a:lstStyle/>
          <a:p>
            <a:r>
              <a:rPr lang="de-DE" dirty="0"/>
              <a:t>Stapel 4 (bemalt/unterschrieben/kommentiert):</a:t>
            </a:r>
            <a:br>
              <a:rPr lang="de-DE" dirty="0"/>
            </a:br>
            <a:r>
              <a:rPr lang="de-DE" dirty="0"/>
              <a:t>Auf der Rückseite mit dem Beschlussaufkleber bekleben und Beschluss darüber fassen, ob die Stimmzettel oder die Erst- bzw. Zweitstimme gültig oder ungültig sind.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0B2487-15FD-97BA-E87F-F9DA7154C4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427" b="52104"/>
          <a:stretch/>
        </p:blipFill>
        <p:spPr>
          <a:xfrm>
            <a:off x="3728919" y="3429000"/>
            <a:ext cx="4734162" cy="32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11A3B-C00D-C2C6-2E43-DB66FD00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Schriftführer ab 15:45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3B3608-350E-28F2-2413-B579EF6DA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3589"/>
            <a:ext cx="9601200" cy="3581400"/>
          </a:xfrm>
        </p:spPr>
        <p:txBody>
          <a:bodyPr/>
          <a:lstStyle/>
          <a:p>
            <a:r>
              <a:rPr lang="de-DE" dirty="0"/>
              <a:t>Eintragung der Namen des Wahlvorstandes</a:t>
            </a:r>
          </a:p>
          <a:p>
            <a:endParaRPr lang="de-DE" dirty="0"/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r>
              <a:rPr lang="de-DE" dirty="0"/>
              <a:t>Zählung der Wahlurnen und anschließender Eintragung</a:t>
            </a:r>
            <a:br>
              <a:rPr lang="de-DE" dirty="0"/>
            </a:br>
            <a:endParaRPr lang="de-DE" dirty="0"/>
          </a:p>
          <a:p>
            <a:r>
              <a:rPr lang="de-DE" dirty="0"/>
              <a:t>Kreuz setzen, dass die Wahlurnen versiegelt und verschlossen worden sind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3C476B-A241-4728-59D0-A33525B2F7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97" t="5052" r="2587" b="6060"/>
          <a:stretch/>
        </p:blipFill>
        <p:spPr>
          <a:xfrm>
            <a:off x="6606271" y="1428750"/>
            <a:ext cx="4295499" cy="18132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D2A7E6A-CA2F-3497-BCBF-F1F340BD3B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537"/>
          <a:stretch/>
        </p:blipFill>
        <p:spPr>
          <a:xfrm>
            <a:off x="2695575" y="4677888"/>
            <a:ext cx="6953250" cy="14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3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FA342-BBB9-B264-B4D6-4CA75932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557A93-C3CB-632F-98F7-46D1052EA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60599"/>
            <a:ext cx="9601200" cy="3581400"/>
          </a:xfrm>
        </p:spPr>
        <p:txBody>
          <a:bodyPr/>
          <a:lstStyle/>
          <a:p>
            <a:r>
              <a:rPr lang="de-DE" dirty="0"/>
              <a:t>Stapel 4 (bemalt/unterschrieben/kommentiert):  Nach gültigen und ungültigen Stimmen sortieren</a:t>
            </a:r>
          </a:p>
          <a:p>
            <a:r>
              <a:rPr lang="de-DE" dirty="0"/>
              <a:t>Ungültige Stimmen zählen und in ZS III ungültige Stimmen eintragen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9687979-9FC2-04AB-6332-1406B6AFB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73" y="4076700"/>
            <a:ext cx="5610225" cy="571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BC734E9-0826-1D34-B36D-00960423A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39" y="5236633"/>
            <a:ext cx="5619750" cy="581025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9CDDC61-92A5-7AAA-C57D-5EC6EC2388F3}"/>
              </a:ext>
            </a:extLst>
          </p:cNvPr>
          <p:cNvCxnSpPr/>
          <p:nvPr/>
        </p:nvCxnSpPr>
        <p:spPr>
          <a:xfrm>
            <a:off x="7247467" y="3488267"/>
            <a:ext cx="0" cy="6519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6EB6F58-5778-D15E-725D-BB3F57B6B88F}"/>
              </a:ext>
            </a:extLst>
          </p:cNvPr>
          <p:cNvCxnSpPr>
            <a:cxnSpLocks/>
          </p:cNvCxnSpPr>
          <p:nvPr/>
        </p:nvCxnSpPr>
        <p:spPr>
          <a:xfrm>
            <a:off x="9017000" y="4648200"/>
            <a:ext cx="0" cy="6519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091A0-4C2B-9BAE-FE13-84ABA128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BA6CD9-1F14-B2EF-8561-C4C2E08C3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4 (bemalt/unterschrieben/kommentiert):</a:t>
            </a:r>
            <a:br>
              <a:rPr lang="de-DE" dirty="0"/>
            </a:br>
            <a:r>
              <a:rPr lang="de-DE" dirty="0"/>
              <a:t>gültige </a:t>
            </a:r>
            <a:r>
              <a:rPr lang="de-DE" u="sng" dirty="0"/>
              <a:t>Erst</a:t>
            </a:r>
            <a:r>
              <a:rPr lang="de-DE" dirty="0"/>
              <a:t>stimmen auf Parteien aufteilen,</a:t>
            </a:r>
            <a:br>
              <a:rPr lang="de-DE" dirty="0"/>
            </a:br>
            <a:r>
              <a:rPr lang="de-DE" dirty="0"/>
              <a:t>zählen und zur jeweiligen Partei</a:t>
            </a:r>
            <a:br>
              <a:rPr lang="de-DE" dirty="0"/>
            </a:br>
            <a:r>
              <a:rPr lang="de-DE" dirty="0"/>
              <a:t>in ZS III eintragen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0CD3E0-E83F-FFD6-9CA2-5DAA23882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09" y="2117741"/>
            <a:ext cx="4623504" cy="4740259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6DC6B83-0DB2-C375-656A-5B1F76B83DEF}"/>
              </a:ext>
            </a:extLst>
          </p:cNvPr>
          <p:cNvCxnSpPr>
            <a:cxnSpLocks/>
          </p:cNvCxnSpPr>
          <p:nvPr/>
        </p:nvCxnSpPr>
        <p:spPr>
          <a:xfrm>
            <a:off x="11392846" y="1583264"/>
            <a:ext cx="0" cy="6434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F987A-696E-0067-55F6-4C73907C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793A4-6DF7-F4B5-903E-6571C4B02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4 (bemalt/unterschrieben/kommentiert):</a:t>
            </a:r>
            <a:br>
              <a:rPr lang="de-DE" dirty="0"/>
            </a:br>
            <a:r>
              <a:rPr lang="de-DE" dirty="0"/>
              <a:t>gültige </a:t>
            </a:r>
            <a:r>
              <a:rPr lang="de-DE" u="sng" dirty="0"/>
              <a:t>Zweit</a:t>
            </a:r>
            <a:r>
              <a:rPr lang="de-DE" dirty="0"/>
              <a:t>stimmen auf Parteien aufteilen,</a:t>
            </a:r>
            <a:br>
              <a:rPr lang="de-DE" dirty="0"/>
            </a:br>
            <a:r>
              <a:rPr lang="de-DE" dirty="0"/>
              <a:t>zählen und zur jeweiligen Partei in ZS III eintragen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B8A7F9-7798-0D89-3630-B10383F1CA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81"/>
          <a:stretch/>
        </p:blipFill>
        <p:spPr>
          <a:xfrm>
            <a:off x="7274592" y="2065867"/>
            <a:ext cx="4594248" cy="4792133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C02403E-709B-2C61-4392-69C72A89F84F}"/>
              </a:ext>
            </a:extLst>
          </p:cNvPr>
          <p:cNvCxnSpPr>
            <a:cxnSpLocks/>
          </p:cNvCxnSpPr>
          <p:nvPr/>
        </p:nvCxnSpPr>
        <p:spPr>
          <a:xfrm>
            <a:off x="11643393" y="1515533"/>
            <a:ext cx="0" cy="6561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2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BF5A9-22D6-807D-932B-32219945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2ECC33-1F0C-0D00-6A54-E7DBF300F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4 (bemalt/unterschrieben/kommentiert):</a:t>
            </a:r>
            <a:br>
              <a:rPr lang="de-DE" dirty="0"/>
            </a:br>
            <a:r>
              <a:rPr lang="de-DE" dirty="0"/>
              <a:t>Eintrag der fortlaufenden Nummerierung von beschlussmäßig behandelten Stimmzetteln bei Nr. 3.5 der Niederschrift eintragen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Diese Stimmzettel in einem extra Umschlag verpacken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BCCFEB-991C-49B6-3DD9-00F07C08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89"/>
          <a:stretch/>
        </p:blipFill>
        <p:spPr>
          <a:xfrm>
            <a:off x="1371600" y="3268133"/>
            <a:ext cx="6524625" cy="10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1CCEF-3E79-2135-EE8D-325E3B3D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Schriftführer)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8BB4F4-E941-D199-AE7C-64FD2DE45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Ungültige Erstimmen horizontal zusammenzählen und in die Spalte insgesamt eintragen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Ungültige Zweitstimmen horizontal zusammenzählen und in die Spalte insgesamt eintragen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1A37C2-412D-F09D-D24D-580AED27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920825"/>
            <a:ext cx="6477000" cy="5524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B00905-E6A2-6CB3-4C72-71D6CF3C7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565301"/>
            <a:ext cx="6505575" cy="53340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DC8E25B2-44BE-E5DE-4FD4-02096E2D9337}"/>
              </a:ext>
            </a:extLst>
          </p:cNvPr>
          <p:cNvCxnSpPr>
            <a:cxnSpLocks/>
          </p:cNvCxnSpPr>
          <p:nvPr/>
        </p:nvCxnSpPr>
        <p:spPr>
          <a:xfrm>
            <a:off x="5393267" y="3344333"/>
            <a:ext cx="1947333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C178371-79F1-A91D-7A02-C2630E1A5627}"/>
              </a:ext>
            </a:extLst>
          </p:cNvPr>
          <p:cNvCxnSpPr>
            <a:cxnSpLocks/>
          </p:cNvCxnSpPr>
          <p:nvPr/>
        </p:nvCxnSpPr>
        <p:spPr>
          <a:xfrm>
            <a:off x="5410201" y="4961466"/>
            <a:ext cx="1947333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9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D1ACC-3541-6FF1-F8AF-D760EF76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Ergebnisermittlung ab 18:00 Uhr (Aufgabe Schriftführer)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5C2C55-C45D-FC45-5CCE-767C3C132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277535"/>
            <a:ext cx="10016067" cy="3933295"/>
          </a:xfrm>
        </p:spPr>
        <p:txBody>
          <a:bodyPr/>
          <a:lstStyle/>
          <a:p>
            <a:r>
              <a:rPr lang="de-DE" dirty="0"/>
              <a:t>Gültige Erststimmen der Parteien horizontal zusammenzählen und in die Spalte „Insgesamt“ eintragen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32FC5E-8831-3CCA-4F38-E0D3D1F62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24597"/>
          <a:stretch/>
        </p:blipFill>
        <p:spPr>
          <a:xfrm>
            <a:off x="4335986" y="2688666"/>
            <a:ext cx="6032640" cy="4104032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2C18871-F420-7791-780B-5991F7911CC2}"/>
              </a:ext>
            </a:extLst>
          </p:cNvPr>
          <p:cNvCxnSpPr>
            <a:cxnSpLocks/>
          </p:cNvCxnSpPr>
          <p:nvPr/>
        </p:nvCxnSpPr>
        <p:spPr>
          <a:xfrm flipH="1">
            <a:off x="10266614" y="32394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0BD6A099-F258-270F-1357-A79CF76BC164}"/>
              </a:ext>
            </a:extLst>
          </p:cNvPr>
          <p:cNvCxnSpPr>
            <a:cxnSpLocks/>
          </p:cNvCxnSpPr>
          <p:nvPr/>
        </p:nvCxnSpPr>
        <p:spPr>
          <a:xfrm flipH="1">
            <a:off x="10290290" y="66684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8FC18FCB-46C2-03B9-EE0D-3F568C9168A6}"/>
              </a:ext>
            </a:extLst>
          </p:cNvPr>
          <p:cNvCxnSpPr>
            <a:cxnSpLocks/>
          </p:cNvCxnSpPr>
          <p:nvPr/>
        </p:nvCxnSpPr>
        <p:spPr>
          <a:xfrm flipH="1">
            <a:off x="10281821" y="5356124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63ACA0C-2A65-50D0-F450-CFF6B6A54436}"/>
              </a:ext>
            </a:extLst>
          </p:cNvPr>
          <p:cNvCxnSpPr>
            <a:cxnSpLocks/>
          </p:cNvCxnSpPr>
          <p:nvPr/>
        </p:nvCxnSpPr>
        <p:spPr>
          <a:xfrm flipH="1">
            <a:off x="10281822" y="56016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BB789D5F-D573-CB3D-FD57-D8D97DE5BC5D}"/>
              </a:ext>
            </a:extLst>
          </p:cNvPr>
          <p:cNvCxnSpPr>
            <a:cxnSpLocks/>
          </p:cNvCxnSpPr>
          <p:nvPr/>
        </p:nvCxnSpPr>
        <p:spPr>
          <a:xfrm flipH="1">
            <a:off x="10290289" y="5889524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58FE917-3269-2155-2554-82C3991DFB4A}"/>
              </a:ext>
            </a:extLst>
          </p:cNvPr>
          <p:cNvCxnSpPr>
            <a:cxnSpLocks/>
          </p:cNvCxnSpPr>
          <p:nvPr/>
        </p:nvCxnSpPr>
        <p:spPr>
          <a:xfrm flipH="1">
            <a:off x="10292014" y="61350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DBF2E6A4-0156-7FDD-556C-67DA333FF11F}"/>
              </a:ext>
            </a:extLst>
          </p:cNvPr>
          <p:cNvCxnSpPr>
            <a:cxnSpLocks/>
          </p:cNvCxnSpPr>
          <p:nvPr/>
        </p:nvCxnSpPr>
        <p:spPr>
          <a:xfrm flipH="1">
            <a:off x="10292014" y="63890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9C4D021-43EE-C827-FBFD-BC4F158F9DBE}"/>
              </a:ext>
            </a:extLst>
          </p:cNvPr>
          <p:cNvCxnSpPr>
            <a:cxnSpLocks/>
          </p:cNvCxnSpPr>
          <p:nvPr/>
        </p:nvCxnSpPr>
        <p:spPr>
          <a:xfrm flipH="1">
            <a:off x="10281819" y="45602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30511521-543E-8848-1176-904722D9D8AC}"/>
              </a:ext>
            </a:extLst>
          </p:cNvPr>
          <p:cNvCxnSpPr>
            <a:cxnSpLocks/>
          </p:cNvCxnSpPr>
          <p:nvPr/>
        </p:nvCxnSpPr>
        <p:spPr>
          <a:xfrm flipH="1">
            <a:off x="10290289" y="4822724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189C9F88-ED74-EEA1-5709-2955B9E89269}"/>
              </a:ext>
            </a:extLst>
          </p:cNvPr>
          <p:cNvCxnSpPr>
            <a:cxnSpLocks/>
          </p:cNvCxnSpPr>
          <p:nvPr/>
        </p:nvCxnSpPr>
        <p:spPr>
          <a:xfrm flipH="1">
            <a:off x="10281820" y="50936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4EB4DF01-6D5B-5B00-926F-DBA35F0EAAA9}"/>
              </a:ext>
            </a:extLst>
          </p:cNvPr>
          <p:cNvCxnSpPr>
            <a:cxnSpLocks/>
          </p:cNvCxnSpPr>
          <p:nvPr/>
        </p:nvCxnSpPr>
        <p:spPr>
          <a:xfrm flipH="1">
            <a:off x="10263163" y="40014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52D3A85F-4768-C9B0-85B4-B9509FEF7162}"/>
              </a:ext>
            </a:extLst>
          </p:cNvPr>
          <p:cNvCxnSpPr>
            <a:cxnSpLocks/>
          </p:cNvCxnSpPr>
          <p:nvPr/>
        </p:nvCxnSpPr>
        <p:spPr>
          <a:xfrm flipH="1">
            <a:off x="10281818" y="4297789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3C312646-0DA3-2E52-FA37-C0C71629A6C0}"/>
              </a:ext>
            </a:extLst>
          </p:cNvPr>
          <p:cNvCxnSpPr>
            <a:cxnSpLocks/>
          </p:cNvCxnSpPr>
          <p:nvPr/>
        </p:nvCxnSpPr>
        <p:spPr>
          <a:xfrm flipH="1">
            <a:off x="10281818" y="3510390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723A2D55-35C3-6D5B-3479-8BF351EF5B39}"/>
              </a:ext>
            </a:extLst>
          </p:cNvPr>
          <p:cNvCxnSpPr>
            <a:cxnSpLocks/>
          </p:cNvCxnSpPr>
          <p:nvPr/>
        </p:nvCxnSpPr>
        <p:spPr>
          <a:xfrm flipH="1">
            <a:off x="10263163" y="3755924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4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EC142-3FF4-8752-3B1A-3AE5D827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Schriftführer)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3E299B-72D6-DB7C-3801-6DE1CAAFE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Spalte insgesamt (alle Parteien) vertikal zusammenzählen</a:t>
            </a:r>
          </a:p>
          <a:p>
            <a:pPr marL="0" indent="0">
              <a:buNone/>
            </a:pPr>
            <a:r>
              <a:rPr lang="de-DE" dirty="0"/>
              <a:t>   und in „Gültige Erststimmen insgesamt“ eintragen</a:t>
            </a:r>
          </a:p>
          <a:p>
            <a:r>
              <a:rPr lang="de-DE" dirty="0"/>
              <a:t>Nachkontrolle, ob die Stimmen (ungültig+ gültig) mit</a:t>
            </a:r>
          </a:p>
          <a:p>
            <a:pPr marL="0" indent="0">
              <a:buNone/>
            </a:pPr>
            <a:r>
              <a:rPr lang="de-DE" dirty="0"/>
              <a:t>   den gesamten Wählern (Buchstabe a) / B ) übereinstimmt</a:t>
            </a:r>
          </a:p>
          <a:p>
            <a:r>
              <a:rPr lang="de-DE" dirty="0"/>
              <a:t>Stimmt es überein: Schnellmeldung ausfüllen und der </a:t>
            </a:r>
          </a:p>
          <a:p>
            <a:pPr marL="0" indent="0">
              <a:buNone/>
            </a:pPr>
            <a:r>
              <a:rPr lang="de-DE" dirty="0"/>
              <a:t>   Gemeinde übermitteln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028499-79A5-2286-0DB2-26A2AB7777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504"/>
          <a:stretch/>
        </p:blipFill>
        <p:spPr>
          <a:xfrm>
            <a:off x="10659293" y="1168400"/>
            <a:ext cx="703385" cy="47352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BEC1829-94DD-ED20-5047-F107F1E23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333" y="5901492"/>
            <a:ext cx="6477000" cy="28575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10446D8-0D15-D409-8563-1C2AE7241CA1}"/>
              </a:ext>
            </a:extLst>
          </p:cNvPr>
          <p:cNvCxnSpPr>
            <a:cxnSpLocks/>
          </p:cNvCxnSpPr>
          <p:nvPr/>
        </p:nvCxnSpPr>
        <p:spPr>
          <a:xfrm>
            <a:off x="11068483" y="1642369"/>
            <a:ext cx="0" cy="442823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3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D3DAE-ACAE-56B2-11F8-8F93723A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Ergebnisermittlung ab 18:00 Uhr (Aufgabe Schriftführer)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C71183-6B65-2F41-C8FD-E9678FCCE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77214"/>
            <a:ext cx="10741241" cy="5919511"/>
          </a:xfrm>
        </p:spPr>
        <p:txBody>
          <a:bodyPr/>
          <a:lstStyle/>
          <a:p>
            <a:r>
              <a:rPr lang="de-DE" dirty="0"/>
              <a:t>Gültige Zweitstimmen der Parteien horizontal zusammenzählen und in die Spalte</a:t>
            </a:r>
            <a:br>
              <a:rPr lang="de-DE" dirty="0"/>
            </a:br>
            <a:r>
              <a:rPr lang="de-DE" dirty="0"/>
              <a:t>„Insgesamt“ eintragen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BB583B-52B5-832D-0914-6C12CDF6A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396"/>
          <a:stretch/>
        </p:blipFill>
        <p:spPr>
          <a:xfrm>
            <a:off x="4286140" y="2794000"/>
            <a:ext cx="6163124" cy="3615266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24ECCF0-E01D-DE4C-3E05-DBC03117F8F7}"/>
              </a:ext>
            </a:extLst>
          </p:cNvPr>
          <p:cNvCxnSpPr>
            <a:cxnSpLocks/>
          </p:cNvCxnSpPr>
          <p:nvPr/>
        </p:nvCxnSpPr>
        <p:spPr>
          <a:xfrm flipH="1">
            <a:off x="10359748" y="46110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0ACBD80E-B4C5-403C-6DC0-87BC20202585}"/>
              </a:ext>
            </a:extLst>
          </p:cNvPr>
          <p:cNvCxnSpPr>
            <a:cxnSpLocks/>
          </p:cNvCxnSpPr>
          <p:nvPr/>
        </p:nvCxnSpPr>
        <p:spPr>
          <a:xfrm flipH="1">
            <a:off x="10347829" y="33156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7AE2074-46C2-2740-29B0-D49765C83FD7}"/>
              </a:ext>
            </a:extLst>
          </p:cNvPr>
          <p:cNvCxnSpPr>
            <a:cxnSpLocks/>
          </p:cNvCxnSpPr>
          <p:nvPr/>
        </p:nvCxnSpPr>
        <p:spPr>
          <a:xfrm flipH="1">
            <a:off x="10359748" y="4924324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E023303-C715-3402-AD6B-00FDA22B4C2F}"/>
              </a:ext>
            </a:extLst>
          </p:cNvPr>
          <p:cNvCxnSpPr>
            <a:cxnSpLocks/>
          </p:cNvCxnSpPr>
          <p:nvPr/>
        </p:nvCxnSpPr>
        <p:spPr>
          <a:xfrm flipH="1">
            <a:off x="10347829" y="5186790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87007D2-8479-ABB5-046D-E3BBA85F1380}"/>
              </a:ext>
            </a:extLst>
          </p:cNvPr>
          <p:cNvCxnSpPr>
            <a:cxnSpLocks/>
          </p:cNvCxnSpPr>
          <p:nvPr/>
        </p:nvCxnSpPr>
        <p:spPr>
          <a:xfrm flipH="1">
            <a:off x="10347829" y="5432324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A575DB93-13EC-1F37-692C-3284133ACE37}"/>
              </a:ext>
            </a:extLst>
          </p:cNvPr>
          <p:cNvCxnSpPr>
            <a:cxnSpLocks/>
          </p:cNvCxnSpPr>
          <p:nvPr/>
        </p:nvCxnSpPr>
        <p:spPr>
          <a:xfrm flipH="1">
            <a:off x="10347829" y="5694791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C6164EB8-3D3D-FCA1-467F-6AC0CC456CD5}"/>
              </a:ext>
            </a:extLst>
          </p:cNvPr>
          <p:cNvCxnSpPr>
            <a:cxnSpLocks/>
          </p:cNvCxnSpPr>
          <p:nvPr/>
        </p:nvCxnSpPr>
        <p:spPr>
          <a:xfrm flipH="1">
            <a:off x="10347829" y="5999590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05CCB409-8696-1627-91BB-93075BC55AAD}"/>
              </a:ext>
            </a:extLst>
          </p:cNvPr>
          <p:cNvCxnSpPr>
            <a:cxnSpLocks/>
          </p:cNvCxnSpPr>
          <p:nvPr/>
        </p:nvCxnSpPr>
        <p:spPr>
          <a:xfrm flipH="1">
            <a:off x="10347829" y="6253590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ECF2308D-40C6-A5DD-54A8-16D2DDD8C344}"/>
              </a:ext>
            </a:extLst>
          </p:cNvPr>
          <p:cNvCxnSpPr>
            <a:cxnSpLocks/>
          </p:cNvCxnSpPr>
          <p:nvPr/>
        </p:nvCxnSpPr>
        <p:spPr>
          <a:xfrm flipH="1">
            <a:off x="10347829" y="3586590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E56A19E0-8569-F1AD-701B-17F107BCDB1A}"/>
              </a:ext>
            </a:extLst>
          </p:cNvPr>
          <p:cNvCxnSpPr>
            <a:cxnSpLocks/>
          </p:cNvCxnSpPr>
          <p:nvPr/>
        </p:nvCxnSpPr>
        <p:spPr>
          <a:xfrm flipH="1">
            <a:off x="10347829" y="38236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ADCB719-2A91-9A28-506B-B334F43F532C}"/>
              </a:ext>
            </a:extLst>
          </p:cNvPr>
          <p:cNvCxnSpPr>
            <a:cxnSpLocks/>
          </p:cNvCxnSpPr>
          <p:nvPr/>
        </p:nvCxnSpPr>
        <p:spPr>
          <a:xfrm flipH="1">
            <a:off x="10347829" y="41284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127A357F-058E-F216-732D-E5E51984F86D}"/>
              </a:ext>
            </a:extLst>
          </p:cNvPr>
          <p:cNvCxnSpPr>
            <a:cxnSpLocks/>
          </p:cNvCxnSpPr>
          <p:nvPr/>
        </p:nvCxnSpPr>
        <p:spPr>
          <a:xfrm flipH="1">
            <a:off x="10359748" y="4373990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EFCAE-9FE1-B0D8-7333-8F8D706A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Schriftführer)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8A1F2C-C0C8-487E-758E-D3C30E064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Spalte insgesamt (alle Parteien) vertikal zusammenzählen</a:t>
            </a:r>
          </a:p>
          <a:p>
            <a:pPr marL="0" indent="0">
              <a:buNone/>
            </a:pPr>
            <a:r>
              <a:rPr lang="de-DE" dirty="0"/>
              <a:t>   und in „Gültige Zweitstimmen insgesamt“ eintragen</a:t>
            </a:r>
          </a:p>
          <a:p>
            <a:r>
              <a:rPr lang="de-DE" dirty="0"/>
              <a:t>Nachkontrolle, ob die Stimmen (ungültig + gültig) mit</a:t>
            </a:r>
          </a:p>
          <a:p>
            <a:pPr marL="0" indent="0">
              <a:buNone/>
            </a:pPr>
            <a:r>
              <a:rPr lang="de-DE" dirty="0"/>
              <a:t>   den gesamten Wählern ( a) / B )übereinstimmt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239C4F-642B-7626-53B0-68B81C96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50"/>
          <a:stretch/>
        </p:blipFill>
        <p:spPr>
          <a:xfrm>
            <a:off x="10775673" y="1219200"/>
            <a:ext cx="601467" cy="47465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C6C1288-847D-E8A3-C4D4-CA2688CE5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482" y="5970655"/>
            <a:ext cx="6486525" cy="314325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93CA8F23-883E-1112-2F23-B10BD1A90834}"/>
              </a:ext>
            </a:extLst>
          </p:cNvPr>
          <p:cNvCxnSpPr>
            <a:cxnSpLocks/>
          </p:cNvCxnSpPr>
          <p:nvPr/>
        </p:nvCxnSpPr>
        <p:spPr>
          <a:xfrm>
            <a:off x="11098647" y="1701806"/>
            <a:ext cx="0" cy="437250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8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3DDEB-DC79-0E45-DC57-78B21FB1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Schriftführer)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C4EB31-30AB-0FF8-ED92-90ED4EABC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19868"/>
            <a:ext cx="9601200" cy="358140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Stimmt es überein, Schnellmeldung ausfüllen, der Gemeinde übermitteln und dies auf der Niederschrift vermerken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Schnellmeldung im Zimmer E. 02 abgeben</a:t>
            </a:r>
          </a:p>
          <a:p>
            <a:pPr marL="0" indent="0">
              <a:buNone/>
            </a:pPr>
            <a:r>
              <a:rPr lang="de-DE" dirty="0"/>
              <a:t>      bzw. Außenbezirke </a:t>
            </a:r>
            <a:r>
              <a:rPr lang="de-DE" dirty="0">
                <a:sym typeface="Wingdings" panose="05000000000000000000" pitchFamily="2" charset="2"/>
              </a:rPr>
              <a:t> anrufen</a:t>
            </a:r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EACDD3-A36A-9B1D-10FB-A05A1355D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85" y="2914120"/>
            <a:ext cx="66770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07F59-9609-D6E9-50DF-2D11964C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Schriftführer ab 15:45 Uhr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EC5932-3293-78CC-019D-C07B1322F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7113"/>
            <a:ext cx="9601200" cy="3581400"/>
          </a:xfrm>
        </p:spPr>
        <p:txBody>
          <a:bodyPr/>
          <a:lstStyle/>
          <a:p>
            <a:r>
              <a:rPr lang="de-DE" dirty="0"/>
              <a:t>Eintragung, ob ein Verzeichnis der für ungültig erklärten Wahlscheine übergeben worden ist.</a:t>
            </a:r>
            <a:br>
              <a:rPr lang="de-DE" dirty="0"/>
            </a:br>
            <a:r>
              <a:rPr lang="de-DE" dirty="0"/>
              <a:t>Wurde keins übergeben „eine Mitteilung, dass keine Wahlscheine für ungültig erklärt worden sind“ ankreuzen, </a:t>
            </a:r>
            <a:br>
              <a:rPr lang="de-DE" dirty="0"/>
            </a:br>
            <a:r>
              <a:rPr lang="de-DE" dirty="0"/>
              <a:t>ansonsten eine „1“ bei „_____ Verzeichnis(se) der für ungültig erklärten Wahlscheine“ eintragen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A9A293-95A6-97A5-9D41-0923015CAF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82" b="-1"/>
          <a:stretch/>
        </p:blipFill>
        <p:spPr>
          <a:xfrm>
            <a:off x="1371600" y="3718802"/>
            <a:ext cx="5360950" cy="1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6CB5D-3E58-F800-BFBD-6BCF91E4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Abschluss der Wahlergebnisfeststellung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D8A5E68-F818-FF4B-E336-188F2A5A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Falls besondere Vorkommnisse bei der Ergebnisfeststellung aufgetreten sind, Niederschrift der besonderen Vorkommnisse ausfüllen und auf der Niederschrift vermerken</a:t>
            </a:r>
          </a:p>
          <a:p>
            <a:r>
              <a:rPr lang="de-DE" dirty="0"/>
              <a:t>Waren keine besonderen Vorkommnisse zu verzeichnen</a:t>
            </a:r>
            <a:r>
              <a:rPr lang="de-DE" dirty="0">
                <a:sym typeface="Wingdings" panose="05000000000000000000" pitchFamily="2" charset="2"/>
              </a:rPr>
              <a:t> auf der Niederschrift „waren nicht zu verzeichnen“ ankreuzen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C8F6E39-A5E8-6D91-06A6-557DC716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70" r="2260" b="6768"/>
          <a:stretch/>
        </p:blipFill>
        <p:spPr>
          <a:xfrm>
            <a:off x="1371600" y="4085167"/>
            <a:ext cx="6730985" cy="26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6AF8E-7A9E-BCA8-4123-E78FC37A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Erneute Zählung (falls notwendig)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B189CD-E8C5-8DB2-38EF-3C471DFA3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Falls es vom Wahlvorstand</a:t>
            </a:r>
          </a:p>
          <a:p>
            <a:pPr marL="0" indent="0">
              <a:buNone/>
            </a:pPr>
            <a:r>
              <a:rPr lang="de-DE" dirty="0"/>
              <a:t>   (/ Wahlleitung) verlangt wird,</a:t>
            </a:r>
          </a:p>
          <a:p>
            <a:pPr marL="0" indent="0">
              <a:buNone/>
            </a:pPr>
            <a:r>
              <a:rPr lang="de-DE" dirty="0"/>
              <a:t>   dies auf der Niederschrift</a:t>
            </a:r>
          </a:p>
          <a:p>
            <a:pPr marL="0" indent="0">
              <a:buNone/>
            </a:pPr>
            <a:r>
              <a:rPr lang="de-DE" dirty="0"/>
              <a:t>   vermerken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Falls nicht: „nicht beantragt“</a:t>
            </a:r>
          </a:p>
          <a:p>
            <a:pPr marL="0" indent="0">
              <a:buNone/>
            </a:pPr>
            <a:r>
              <a:rPr lang="de-DE" dirty="0"/>
              <a:t>   ankreuzen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C0B53F-3B51-EBDF-4D2D-7CD480BDED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" t="2688" r="3105" b="3440"/>
          <a:stretch/>
        </p:blipFill>
        <p:spPr>
          <a:xfrm>
            <a:off x="5892801" y="1926126"/>
            <a:ext cx="6036733" cy="463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88D38-70E6-70EA-77FD-5233F3A8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Unterschrift des Wahlvorstandes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5ABF69C-86CA-3FB7-5F21-FD80A35D9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062" y="2286000"/>
            <a:ext cx="6600276" cy="3581400"/>
          </a:xfrm>
        </p:spPr>
      </p:pic>
    </p:spTree>
    <p:extLst>
      <p:ext uri="{BB962C8B-B14F-4D97-AF65-F5344CB8AC3E}">
        <p14:creationId xmlns:p14="http://schemas.microsoft.com/office/powerpoint/2010/main" val="542746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5986B-3095-9A15-6DA3-687B165B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58EA1-29E7-EE04-FD18-838E105CF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84396"/>
            <a:ext cx="9601200" cy="4495800"/>
          </a:xfrm>
        </p:spPr>
        <p:txBody>
          <a:bodyPr>
            <a:normAutofit/>
          </a:bodyPr>
          <a:lstStyle/>
          <a:p>
            <a:r>
              <a:rPr lang="de-DE" dirty="0"/>
              <a:t>Ein Paket mit beschlussmäßig behandelten</a:t>
            </a:r>
            <a:br>
              <a:rPr lang="de-DE" dirty="0"/>
            </a:br>
            <a:r>
              <a:rPr lang="de-DE" dirty="0"/>
              <a:t>Stimmzetteln + dazugehörige Stimmzettelumschläge</a:t>
            </a:r>
            <a:br>
              <a:rPr lang="de-DE" dirty="0"/>
            </a:br>
            <a:endParaRPr lang="de-DE" dirty="0"/>
          </a:p>
          <a:p>
            <a:r>
              <a:rPr lang="de-DE" dirty="0"/>
              <a:t>Ein Paket mit beschlussmäßig behandelten</a:t>
            </a:r>
            <a:br>
              <a:rPr lang="de-DE" dirty="0"/>
            </a:br>
            <a:r>
              <a:rPr lang="de-DE" dirty="0"/>
              <a:t>Wahlscheinen nicht zurückgewiesener Wahlbriefe</a:t>
            </a:r>
            <a:br>
              <a:rPr lang="de-DE" dirty="0"/>
            </a:br>
            <a:endParaRPr lang="de-DE" dirty="0"/>
          </a:p>
          <a:p>
            <a:r>
              <a:rPr lang="de-DE" dirty="0"/>
              <a:t>Ein Paket mit zurückgewiesenen Wahlbriefen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Ein Paket mit Niederschrift(en) über besondere</a:t>
            </a:r>
            <a:br>
              <a:rPr lang="de-DE" dirty="0"/>
            </a:br>
            <a:r>
              <a:rPr lang="de-DE" dirty="0"/>
              <a:t>Vorkommnisse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alle Pakete versiegeln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46CAED-B3B0-2C8A-AAC5-0566DFB21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65" y="685800"/>
            <a:ext cx="4401096" cy="60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F8ECAC6-DBF5-7997-F0A0-6833E780FDEA}"/>
              </a:ext>
            </a:extLst>
          </p:cNvPr>
          <p:cNvSpPr txBox="1"/>
          <p:nvPr/>
        </p:nvSpPr>
        <p:spPr>
          <a:xfrm>
            <a:off x="1371600" y="2188326"/>
            <a:ext cx="902802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Franklin Gothic Book" panose="020B0503020102020204" pitchFamily="34" charset="0"/>
              <a:buChar char="■"/>
            </a:pPr>
            <a:r>
              <a:rPr lang="de-DE" sz="2000" dirty="0">
                <a:solidFill>
                  <a:schemeClr val="tx2"/>
                </a:solidFill>
              </a:rPr>
              <a:t>Ein Paket mit gültigen Stimmzetteln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</a:rPr>
              <a:t>ohne Anlass zu Bedenken, auf denen die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</a:rPr>
              <a:t>Erst- und Zweitstimme oder nur die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</a:rPr>
              <a:t>Erststimme abgegeben wurde</a:t>
            </a:r>
          </a:p>
          <a:p>
            <a:r>
              <a:rPr lang="de-DE" sz="2000" dirty="0">
                <a:solidFill>
                  <a:schemeClr val="tx2"/>
                </a:solidFill>
              </a:rPr>
              <a:t>     - geordnet nach Wahlkreisbewerbern –</a:t>
            </a:r>
            <a:br>
              <a:rPr lang="de-DE" sz="2000" dirty="0">
                <a:solidFill>
                  <a:schemeClr val="tx2"/>
                </a:solidFill>
              </a:rPr>
            </a:br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/>
              <a:t>     </a:t>
            </a:r>
            <a:r>
              <a:rPr lang="de-DE" sz="2000" dirty="0">
                <a:sym typeface="Wingdings" panose="05000000000000000000" pitchFamily="2" charset="2"/>
              </a:rPr>
              <a:t>Pakete versiegeln</a:t>
            </a: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7571D9-8DDB-404D-A762-822C0C384A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034" t="1" r="39" b="49998"/>
          <a:stretch/>
        </p:blipFill>
        <p:spPr>
          <a:xfrm>
            <a:off x="6472064" y="2171700"/>
            <a:ext cx="4758430" cy="3429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64FD7E-1667-7059-6A03-CD30714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262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E901F9E-A5D4-2540-52AE-1A955847C91B}"/>
              </a:ext>
            </a:extLst>
          </p:cNvPr>
          <p:cNvSpPr txBox="1"/>
          <p:nvPr/>
        </p:nvSpPr>
        <p:spPr>
          <a:xfrm>
            <a:off x="1380067" y="2176879"/>
            <a:ext cx="5080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de-DE" sz="2000" dirty="0"/>
              <a:t>Gültige Stimmzettel ohne Anlass zu Bedenken, auf denen nur die Zweitstimme abgegeben wurde</a:t>
            </a:r>
            <a:br>
              <a:rPr lang="de-DE" sz="2000" dirty="0"/>
            </a:br>
            <a:r>
              <a:rPr lang="de-DE" sz="2000" dirty="0"/>
              <a:t> - geordnet nach Wahlvorschlägen –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>
                <a:sym typeface="Wingdings" panose="05000000000000000000" pitchFamily="2" charset="2"/>
              </a:rPr>
              <a:t>      Paket versiegeln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>
              <a:sym typeface="Wingdings" panose="05000000000000000000" pitchFamily="2" charset="2"/>
            </a:endParaRPr>
          </a:p>
          <a:p>
            <a:pPr marL="285750" indent="-28575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de-DE" sz="2000" dirty="0"/>
              <a:t>Ungekennzeichnete (leer abgegebene) Stimmzettel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Paket versiegeln</a:t>
            </a:r>
            <a:endParaRPr lang="de-DE" sz="20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1CD9AE-98A5-4F8D-4EE4-5A6E68D5A4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" t="52299" r="51247" b="-2"/>
          <a:stretch/>
        </p:blipFill>
        <p:spPr>
          <a:xfrm>
            <a:off x="6807117" y="737216"/>
            <a:ext cx="4291943" cy="29617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7CB48F0-46AB-E9DB-1C1B-4D5D5A6636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208" t="52299" r="312" b="-2"/>
          <a:stretch/>
        </p:blipFill>
        <p:spPr>
          <a:xfrm>
            <a:off x="5926699" y="3698978"/>
            <a:ext cx="4740676" cy="315902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95A6E0A-B902-FBA5-B521-7BB1DA30C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76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43D2178-63CE-4B01-5E45-F87AC3EA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65D01F-3696-FEAE-5997-32A062261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637" y="2686050"/>
            <a:ext cx="36671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6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477C-2EA8-897E-0388-2AEA20F6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Übergabe der Wahlunterlagen ans Wahlamt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A83EFA-6B32-190D-14F2-BF37B53B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1" y="2260599"/>
            <a:ext cx="9601200" cy="4064000"/>
          </a:xfrm>
        </p:spPr>
        <p:txBody>
          <a:bodyPr>
            <a:normAutofit fontScale="92500" lnSpcReduction="20000"/>
          </a:bodyPr>
          <a:lstStyle/>
          <a:p>
            <a:r>
              <a:rPr lang="de-DE" sz="2200" dirty="0"/>
              <a:t>Schriftführer + Wahlvorsteher bringen alle verpackten Pakete zur Gemeinde</a:t>
            </a:r>
          </a:p>
          <a:p>
            <a:endParaRPr lang="de-DE" sz="2600" dirty="0"/>
          </a:p>
          <a:p>
            <a:r>
              <a:rPr lang="de-DE" sz="2400" dirty="0"/>
              <a:t>Eintragung, wann die</a:t>
            </a:r>
            <a:br>
              <a:rPr lang="de-DE" sz="2400" dirty="0"/>
            </a:br>
            <a:r>
              <a:rPr lang="de-DE" sz="2400" dirty="0"/>
              <a:t>Wahlunterlagen an</a:t>
            </a:r>
            <a:br>
              <a:rPr lang="de-DE" sz="2400" dirty="0"/>
            </a:br>
            <a:r>
              <a:rPr lang="de-DE" sz="2400" dirty="0"/>
              <a:t>Gemeinde übergeben</a:t>
            </a:r>
            <a:br>
              <a:rPr lang="de-DE" sz="2400" dirty="0"/>
            </a:br>
            <a:r>
              <a:rPr lang="de-DE" sz="2400" dirty="0"/>
              <a:t>worden sind</a:t>
            </a:r>
          </a:p>
          <a:p>
            <a:endParaRPr lang="de-DE" sz="1600" dirty="0"/>
          </a:p>
          <a:p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r>
              <a:rPr lang="de-DE" sz="2200" dirty="0"/>
              <a:t>Unterschrift des</a:t>
            </a:r>
            <a:br>
              <a:rPr lang="de-DE" sz="2200" dirty="0"/>
            </a:br>
            <a:r>
              <a:rPr lang="de-DE" sz="2200" dirty="0"/>
              <a:t>Wahlvorstehers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8A52AD-5318-F9F6-4D7A-83724EA50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161" y="3135048"/>
            <a:ext cx="7153275" cy="31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95C07-B748-2D19-8321-B2AF889B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Übergabe der Wahlunterlagen ans Wahlamt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CCC81B-D8EC-D6D2-3CAD-477846EFA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1" y="2209797"/>
            <a:ext cx="9601200" cy="3581400"/>
          </a:xfrm>
        </p:spPr>
        <p:txBody>
          <a:bodyPr>
            <a:normAutofit/>
          </a:bodyPr>
          <a:lstStyle/>
          <a:p>
            <a:r>
              <a:rPr lang="de-DE" dirty="0"/>
              <a:t>Alle zusammengepackten Wahlunterlagen im Trauungszimmer abstellen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Beschlussmäßig gefassten Stimmzettel, sowie Niederschrift im Zimmer </a:t>
            </a:r>
            <a:br>
              <a:rPr lang="de-DE" dirty="0"/>
            </a:br>
            <a:r>
              <a:rPr lang="de-DE" dirty="0"/>
              <a:t>E. 01  oder  E. 09   abgeben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Entlassung aus der Pflicht erst nach Frau Eders ausdrücklicher Zustimmung</a:t>
            </a:r>
          </a:p>
        </p:txBody>
      </p:sp>
    </p:spTree>
    <p:extLst>
      <p:ext uri="{BB962C8B-B14F-4D97-AF65-F5344CB8AC3E}">
        <p14:creationId xmlns:p14="http://schemas.microsoft.com/office/powerpoint/2010/main" val="132997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F1209-6003-9583-9BCE-9EC439F7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Achten auf: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33FEE2-BC25-60D6-5106-37C0E0F2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10135"/>
            <a:ext cx="9601200" cy="4842592"/>
          </a:xfrm>
        </p:spPr>
        <p:txBody>
          <a:bodyPr>
            <a:normAutofit/>
          </a:bodyPr>
          <a:lstStyle/>
          <a:p>
            <a:r>
              <a:rPr lang="de-DE" dirty="0"/>
              <a:t>Öffentlichkeit der Wahl</a:t>
            </a:r>
            <a:br>
              <a:rPr lang="de-DE" dirty="0"/>
            </a:b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Datenschutz bei Prüfung des Wahlrechts beachten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Im Zweifel Frau Eder anrufen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0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F77D1-A524-85DC-0B9D-1DB3274A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5090"/>
          </a:xfrm>
        </p:spPr>
        <p:txBody>
          <a:bodyPr/>
          <a:lstStyle/>
          <a:p>
            <a:r>
              <a:rPr lang="de-DE" b="1" u="sng" dirty="0"/>
              <a:t>Problemfälle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872943-D95C-51DD-8012-817C25BB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7462"/>
            <a:ext cx="9601200" cy="4945223"/>
          </a:xfrm>
        </p:spPr>
        <p:txBody>
          <a:bodyPr>
            <a:normAutofit/>
          </a:bodyPr>
          <a:lstStyle/>
          <a:p>
            <a:r>
              <a:rPr lang="de-DE" dirty="0"/>
              <a:t>Wahlbeobachter: Dürfen die Wahl beobachten, aber nicht stören </a:t>
            </a:r>
          </a:p>
          <a:p>
            <a:pPr marL="0" indent="0">
              <a:buNone/>
            </a:pPr>
            <a:r>
              <a:rPr lang="de-DE" dirty="0"/>
              <a:t>    Verbreitung von Fehlinformation </a:t>
            </a:r>
            <a:r>
              <a:rPr lang="de-DE" dirty="0">
                <a:sym typeface="Wingdings" panose="05000000000000000000" pitchFamily="2" charset="2"/>
              </a:rPr>
              <a:t> im Wahlamt anrufen 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/>
              <a:t>Befragung nach der Stimmabgabe außerhalb des Wahlraums ist zulässig, soweit ohne Störung, vor 18:00 Uhr: Keine Veröffentlichung der Befragungsergebnisse</a:t>
            </a:r>
            <a:br>
              <a:rPr lang="de-DE" dirty="0"/>
            </a:br>
            <a:endParaRPr lang="de-DE" dirty="0"/>
          </a:p>
          <a:p>
            <a:r>
              <a:rPr lang="de-DE" dirty="0"/>
              <a:t>Bei Bedenken stets Beschluss fassen und Niederschrift darüber führen</a:t>
            </a:r>
            <a:br>
              <a:rPr lang="de-DE" dirty="0"/>
            </a:b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77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8AC64-E5EC-C49D-AA9F-706454EB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Schriftführer ab 16:00 Uhr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7A2022D-7914-A1F5-EE44-E896B4634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1"/>
            <a:ext cx="9601200" cy="3581400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Eintragung des Beginns der Wahlhandlung</a:t>
            </a:r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B74F7BD-47FB-A98E-5CE4-B25BD0CCB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71726"/>
            <a:ext cx="67818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3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F2943-4F58-F1CB-72F8-DA3AC68F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Wahlvorstand ab 16:00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D3F404-DA9F-8FCB-9DE9-67685530C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7114"/>
            <a:ext cx="9601200" cy="4879570"/>
          </a:xfrm>
        </p:spPr>
        <p:txBody>
          <a:bodyPr/>
          <a:lstStyle/>
          <a:p>
            <a:r>
              <a:rPr lang="de-DE" dirty="0"/>
              <a:t>Zählung der eingegangenen Wahlbriefe zu Beginn und Eintragung des Ergebnisses durch den Schriftführer in die Niederschrift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Falls ein Wahlbrief dabei ist, der für ungültig</a:t>
            </a:r>
            <a:br>
              <a:rPr lang="de-DE" dirty="0"/>
            </a:br>
            <a:r>
              <a:rPr lang="de-DE" dirty="0"/>
              <a:t>erklärt wurde (Liste ungültiger Wahlscheine</a:t>
            </a:r>
            <a:br>
              <a:rPr lang="de-DE" dirty="0"/>
            </a:br>
            <a:r>
              <a:rPr lang="de-DE" dirty="0"/>
              <a:t>abgleichen), diesen auf einen Extrastapel</a:t>
            </a:r>
            <a:br>
              <a:rPr lang="de-DE" dirty="0"/>
            </a:br>
            <a:r>
              <a:rPr lang="de-DE" dirty="0"/>
              <a:t>legen</a:t>
            </a:r>
          </a:p>
          <a:p>
            <a:endParaRPr lang="de-DE" dirty="0"/>
          </a:p>
          <a:p>
            <a:r>
              <a:rPr lang="de-DE" dirty="0"/>
              <a:t>Wahlbriefe anderer Gemeinden auf einen</a:t>
            </a:r>
            <a:br>
              <a:rPr lang="de-DE" dirty="0"/>
            </a:br>
            <a:r>
              <a:rPr lang="de-DE" dirty="0"/>
              <a:t>Extrastapel legen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E273AB-F374-23D0-50FF-2589EAA5D6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64" b="9806"/>
          <a:stretch/>
        </p:blipFill>
        <p:spPr>
          <a:xfrm>
            <a:off x="2786062" y="2686781"/>
            <a:ext cx="6619875" cy="94103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06E718E-5FAC-807D-3BA9-5F4D1CCD9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63" y="3915295"/>
            <a:ext cx="5450718" cy="28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9E5F4-9769-1260-4513-87335D64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Wahlvorstand ab 16:00 Uhr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D7510-C2B4-9A0C-743C-DB247DC9C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7112"/>
            <a:ext cx="9601200" cy="3581400"/>
          </a:xfrm>
        </p:spPr>
        <p:txBody>
          <a:bodyPr/>
          <a:lstStyle/>
          <a:p>
            <a:r>
              <a:rPr lang="de-DE" dirty="0"/>
              <a:t>Bis 18:00 Uhr können immer wieder Wahlbriefe gebracht werden</a:t>
            </a:r>
          </a:p>
          <a:p>
            <a:r>
              <a:rPr lang="de-DE" dirty="0"/>
              <a:t>Diese dann genau so behandeln, wie die Wahlbriefe zuvor</a:t>
            </a:r>
          </a:p>
          <a:p>
            <a:r>
              <a:rPr lang="de-DE" dirty="0"/>
              <a:t>Schriftführer trägt die genaue Anzahl und die Uhrzeit in die Niederschrift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D0621D-DB6C-C822-E0D9-F5773AA505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80"/>
          <a:stretch/>
        </p:blipFill>
        <p:spPr>
          <a:xfrm>
            <a:off x="1371600" y="3527469"/>
            <a:ext cx="7686675" cy="21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5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sschnitt">
  <a:themeElements>
    <a:clrScheme name="Ausschnitt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usschnitt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schnit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Ausschnitt</Template>
  <TotalTime>0</TotalTime>
  <Words>1656</Words>
  <Application>Microsoft Office PowerPoint</Application>
  <PresentationFormat>Breitbild</PresentationFormat>
  <Paragraphs>207</Paragraphs>
  <Slides>48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2" baseType="lpstr">
      <vt:lpstr>Calibri</vt:lpstr>
      <vt:lpstr>Franklin Gothic Book</vt:lpstr>
      <vt:lpstr>Wingdings</vt:lpstr>
      <vt:lpstr>Ausschnitt</vt:lpstr>
      <vt:lpstr>Bundestagswahl 2025</vt:lpstr>
      <vt:lpstr>Aufgaben Wahlvorsteher ab 15:45 Uhr</vt:lpstr>
      <vt:lpstr>Aufgaben Schriftführer ab 15:45 Uhr</vt:lpstr>
      <vt:lpstr>Aufgaben Schriftführer ab 15:45 Uhr</vt:lpstr>
      <vt:lpstr>Achten auf:</vt:lpstr>
      <vt:lpstr>Problemfälle</vt:lpstr>
      <vt:lpstr>Aufgaben Schriftführer ab 16:00 Uhr</vt:lpstr>
      <vt:lpstr>Aufgaben Wahlvorstand ab 16:00 Uhr</vt:lpstr>
      <vt:lpstr>Aufgaben Wahlvorstand ab 16:00 Uhr</vt:lpstr>
      <vt:lpstr>Aufgaben Wahlvorstand ab 16:00 Uhr</vt:lpstr>
      <vt:lpstr>Aufgaben Wahlvorstand ab 16:00 Uhr</vt:lpstr>
      <vt:lpstr>Aufgaben Wahlvorstand ab 16:00 Uhr</vt:lpstr>
      <vt:lpstr>Aufgaben Wahlvorstand ab 16:00 Uhr</vt:lpstr>
      <vt:lpstr>Aufgaben Wahlvorstand ab 16:00 Uhr</vt:lpstr>
      <vt:lpstr>Aufgaben Wahlvorstand ab 18:00 Uhr </vt:lpstr>
      <vt:lpstr>Aufgaben Wahlvorstand ab 18:00 Uhr </vt:lpstr>
      <vt:lpstr>Aufgaben Wahlvorstand ab 18:00 Uhr </vt:lpstr>
      <vt:lpstr>Aufgaben Wahlvorstand ab 18:00 Uhr </vt:lpstr>
      <vt:lpstr>Aufgaben Wahlvorstand ab 18:00 Uhr </vt:lpstr>
      <vt:lpstr>Aufgaben Wahlvorstand ab 18:00 Uhr 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Schriftführer)</vt:lpstr>
      <vt:lpstr>Ergebnisermittlung ab 18:00 Uhr (Aufgabe Schriftführer)</vt:lpstr>
      <vt:lpstr>Ergebnisermittlung ab 18:00 Uhr (Aufgabe Schriftführer)</vt:lpstr>
      <vt:lpstr>Ergebnisermittlung ab 18:00 Uhr (Aufgabe Schriftführer)</vt:lpstr>
      <vt:lpstr>Ergebnisermittlung ab 18:00 Uhr (Aufgabe Schriftführer)</vt:lpstr>
      <vt:lpstr>Ergebnisermittlung ab 18:00 Uhr (Aufgabe Schriftführer)</vt:lpstr>
      <vt:lpstr>Abschluss der Wahlergebnisfeststellung</vt:lpstr>
      <vt:lpstr>Erneute Zählung (falls notwendig) </vt:lpstr>
      <vt:lpstr>Unterschrift des Wahlvorstandes</vt:lpstr>
      <vt:lpstr>Bündelung der Pakete </vt:lpstr>
      <vt:lpstr>Bündelung der Pakete </vt:lpstr>
      <vt:lpstr>Bündelung der Pakete </vt:lpstr>
      <vt:lpstr>Bündelung der Pakete </vt:lpstr>
      <vt:lpstr>Übergabe der Wahlunterlagen ans Wahlamt</vt:lpstr>
      <vt:lpstr>Übergabe der Wahlunterlagen ans Wahlamt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Eder | Markt Bad Endorf</dc:creator>
  <cp:lastModifiedBy>Spruck</cp:lastModifiedBy>
  <cp:revision>19</cp:revision>
  <dcterms:created xsi:type="dcterms:W3CDTF">2025-01-21T13:57:35Z</dcterms:created>
  <dcterms:modified xsi:type="dcterms:W3CDTF">2025-02-10T15:31:42Z</dcterms:modified>
</cp:coreProperties>
</file>